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2" r:id="rId1"/>
    <p:sldMasterId id="2147483676" r:id="rId2"/>
    <p:sldMasterId id="2147483778" r:id="rId3"/>
    <p:sldMasterId id="2147483768" r:id="rId4"/>
    <p:sldMasterId id="2147483751" r:id="rId5"/>
    <p:sldMasterId id="2147483700" r:id="rId6"/>
    <p:sldMasterId id="2147483788" r:id="rId7"/>
  </p:sldMasterIdLst>
  <p:notesMasterIdLst>
    <p:notesMasterId r:id="rId31"/>
  </p:notesMasterIdLst>
  <p:handoutMasterIdLst>
    <p:handoutMasterId r:id="rId32"/>
  </p:handoutMasterIdLst>
  <p:sldIdLst>
    <p:sldId id="1137" r:id="rId8"/>
    <p:sldId id="1451" r:id="rId9"/>
    <p:sldId id="1461" r:id="rId10"/>
    <p:sldId id="1418" r:id="rId11"/>
    <p:sldId id="1452" r:id="rId12"/>
    <p:sldId id="1433" r:id="rId13"/>
    <p:sldId id="1453" r:id="rId14"/>
    <p:sldId id="1431" r:id="rId15"/>
    <p:sldId id="1459" r:id="rId16"/>
    <p:sldId id="1454" r:id="rId17"/>
    <p:sldId id="1462" r:id="rId18"/>
    <p:sldId id="1415" r:id="rId19"/>
    <p:sldId id="1443" r:id="rId20"/>
    <p:sldId id="1448" r:id="rId21"/>
    <p:sldId id="1449" r:id="rId22"/>
    <p:sldId id="1455" r:id="rId23"/>
    <p:sldId id="1450" r:id="rId24"/>
    <p:sldId id="1393" r:id="rId25"/>
    <p:sldId id="1457" r:id="rId26"/>
    <p:sldId id="1444" r:id="rId27"/>
    <p:sldId id="1319" r:id="rId28"/>
    <p:sldId id="1239" r:id="rId29"/>
    <p:sldId id="1162" r:id="rId30"/>
  </p:sldIdLst>
  <p:sldSz cx="10058400" cy="756285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54" userDrawn="1">
          <p15:clr>
            <a:srgbClr val="A4A3A4"/>
          </p15:clr>
        </p15:guide>
        <p15:guide id="2" pos="3168" userDrawn="1">
          <p15:clr>
            <a:srgbClr val="A4A3A4"/>
          </p15:clr>
        </p15:guide>
        <p15:guide id="3" orient="horz" pos="4230" userDrawn="1">
          <p15:clr>
            <a:srgbClr val="A4A3A4"/>
          </p15:clr>
        </p15:guide>
        <p15:guide id="4" orient="horz" pos="7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D1B"/>
    <a:srgbClr val="000000"/>
    <a:srgbClr val="003057"/>
    <a:srgbClr val="00A0C0"/>
    <a:srgbClr val="00A3E0"/>
    <a:srgbClr val="D9D9D9"/>
    <a:srgbClr val="E4E5E5"/>
    <a:srgbClr val="002F56"/>
    <a:srgbClr val="97999B"/>
    <a:srgbClr val="5C462B"/>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1769" autoAdjust="0"/>
  </p:normalViewPr>
  <p:slideViewPr>
    <p:cSldViewPr snapToGrid="0" snapToObjects="1">
      <p:cViewPr varScale="1">
        <p:scale>
          <a:sx n="60" d="100"/>
          <a:sy n="60" d="100"/>
        </p:scale>
        <p:origin x="960" y="72"/>
      </p:cViewPr>
      <p:guideLst>
        <p:guide orient="horz" pos="2454"/>
        <p:guide pos="3168"/>
        <p:guide orient="horz" pos="4230"/>
        <p:guide orient="horz" pos="798"/>
      </p:guideLst>
    </p:cSldViewPr>
  </p:slideViewPr>
  <p:outlineViewPr>
    <p:cViewPr>
      <p:scale>
        <a:sx n="75" d="100"/>
        <a:sy n="75" d="100"/>
      </p:scale>
      <p:origin x="0" y="-9091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298F2021-33F3-4519-A09B-1DB0E86604E5}" type="datetimeFigureOut">
              <a:rPr lang="en-US" smtClean="0"/>
              <a:t>1/31/2023</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6612E77-956A-44E0-9D94-8CD2218BE87A}" type="slidenum">
              <a:rPr lang="en-US" smtClean="0"/>
              <a:t>‹#›</a:t>
            </a:fld>
            <a:endParaRPr lang="en-US"/>
          </a:p>
        </p:txBody>
      </p:sp>
    </p:spTree>
    <p:extLst>
      <p:ext uri="{BB962C8B-B14F-4D97-AF65-F5344CB8AC3E}">
        <p14:creationId xmlns:p14="http://schemas.microsoft.com/office/powerpoint/2010/main" val="4282709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7D3B8EC-52A5-F04A-A924-B73EB296AB0B}" type="datetimeFigureOut">
              <a:rPr lang="en-US" smtClean="0"/>
              <a:t>1/31/2023</a:t>
            </a:fld>
            <a:endParaRPr lang="en-US" dirty="0"/>
          </a:p>
        </p:txBody>
      </p:sp>
      <p:sp>
        <p:nvSpPr>
          <p:cNvPr id="4" name="Slide Image Placeholder 3"/>
          <p:cNvSpPr>
            <a:spLocks noGrp="1" noRot="1" noChangeAspect="1"/>
          </p:cNvSpPr>
          <p:nvPr>
            <p:ph type="sldImg" idx="2"/>
          </p:nvPr>
        </p:nvSpPr>
        <p:spPr>
          <a:xfrm>
            <a:off x="1503363" y="1200150"/>
            <a:ext cx="4308475"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93D4356-8DD7-E145-883A-AA6C19C6C5E2}" type="slidenum">
              <a:rPr lang="en-US" smtClean="0"/>
              <a:t>‹#›</a:t>
            </a:fld>
            <a:endParaRPr lang="en-US" dirty="0"/>
          </a:p>
        </p:txBody>
      </p:sp>
    </p:spTree>
    <p:extLst>
      <p:ext uri="{BB962C8B-B14F-4D97-AF65-F5344CB8AC3E}">
        <p14:creationId xmlns:p14="http://schemas.microsoft.com/office/powerpoint/2010/main" val="237454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D4356-8DD7-E145-883A-AA6C19C6C5E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92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11</a:t>
            </a:fld>
            <a:endParaRPr lang="en-US" dirty="0"/>
          </a:p>
        </p:txBody>
      </p:sp>
    </p:spTree>
    <p:extLst>
      <p:ext uri="{BB962C8B-B14F-4D97-AF65-F5344CB8AC3E}">
        <p14:creationId xmlns:p14="http://schemas.microsoft.com/office/powerpoint/2010/main" val="3381756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D4356-8DD7-E145-883A-AA6C19C6C5E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3890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14</a:t>
            </a:fld>
            <a:endParaRPr lang="en-US" dirty="0"/>
          </a:p>
        </p:txBody>
      </p:sp>
    </p:spTree>
    <p:extLst>
      <p:ext uri="{BB962C8B-B14F-4D97-AF65-F5344CB8AC3E}">
        <p14:creationId xmlns:p14="http://schemas.microsoft.com/office/powerpoint/2010/main" val="364370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D4356-8DD7-E145-883A-AA6C19C6C5E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2544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3D4356-8DD7-E145-883A-AA6C19C6C5E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881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3D4356-8DD7-E145-883A-AA6C19C6C5E2}" type="slidenum">
              <a:rPr lang="en-US" smtClean="0"/>
              <a:t>20</a:t>
            </a:fld>
            <a:endParaRPr lang="en-US" dirty="0"/>
          </a:p>
        </p:txBody>
      </p:sp>
    </p:spTree>
    <p:extLst>
      <p:ext uri="{BB962C8B-B14F-4D97-AF65-F5344CB8AC3E}">
        <p14:creationId xmlns:p14="http://schemas.microsoft.com/office/powerpoint/2010/main" val="190173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Master" Target="../slideMasters/slideMaster2.xml"/><Relationship Id="rId4" Type="http://schemas.openxmlformats.org/officeDocument/2006/relationships/tags" Target="../tags/tag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Cover - One Author">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19"/>
            <a:ext cx="6123444" cy="1472187"/>
          </a:xfrm>
          <a:prstGeom prst="rect">
            <a:avLst/>
          </a:prstGeom>
        </p:spPr>
      </p:pic>
      <p:sp>
        <p:nvSpPr>
          <p:cNvPr id="6" name="Rectangle 5"/>
          <p:cNvSpPr/>
          <p:nvPr userDrawn="1"/>
        </p:nvSpPr>
        <p:spPr>
          <a:xfrm>
            <a:off x="512788" y="6369047"/>
            <a:ext cx="4572000" cy="246221"/>
          </a:xfrm>
          <a:prstGeom prst="rect">
            <a:avLst/>
          </a:prstGeom>
        </p:spPr>
        <p:txBody>
          <a:bodyPr>
            <a:spAutoFit/>
          </a:bodyPr>
          <a:lstStyle/>
          <a:p>
            <a:r>
              <a:rPr lang="en-US" sz="1000" b="0" i="1"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000" b="0" i="1" baseline="0" dirty="0">
                <a:solidFill>
                  <a:schemeClr val="accent2">
                    <a:lumMod val="50000"/>
                  </a:schemeClr>
                </a:solidFill>
                <a:latin typeface="Meta Offc" panose="020B0504030101020102" pitchFamily="34" charset="0"/>
                <a:cs typeface="Meta Offc" panose="020B0504030101020102" pitchFamily="34" charset="0"/>
              </a:rPr>
              <a:t> Only</a:t>
            </a:r>
            <a:endParaRPr lang="en-US" sz="1000" b="0" i="1" dirty="0">
              <a:solidFill>
                <a:schemeClr val="accent2">
                  <a:lumMod val="50000"/>
                </a:schemeClr>
              </a:solidFill>
              <a:latin typeface="Meta Offc" panose="020B0504030101020102" pitchFamily="34" charset="0"/>
              <a:cs typeface="Meta Offc" panose="020B0504030101020102" pitchFamily="34" charset="0"/>
            </a:endParaRPr>
          </a:p>
        </p:txBody>
      </p:sp>
      <p:cxnSp>
        <p:nvCxnSpPr>
          <p:cNvPr id="16" name="Straight Connector 15"/>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9" name="Text Placeholder 1"/>
          <p:cNvSpPr>
            <a:spLocks noGrp="1"/>
          </p:cNvSpPr>
          <p:nvPr>
            <p:ph type="body" sz="quarter" idx="10" hasCustomPrompt="1"/>
          </p:nvPr>
        </p:nvSpPr>
        <p:spPr>
          <a:xfrm>
            <a:off x="505274" y="1311863"/>
            <a:ext cx="4585066"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a:t>Title (Meta Office – 21 </a:t>
            </a:r>
            <a:r>
              <a:rPr lang="en-US" dirty="0" err="1"/>
              <a:t>pt</a:t>
            </a:r>
            <a:r>
              <a:rPr lang="en-US" dirty="0"/>
              <a:t>, bold)</a:t>
            </a:r>
          </a:p>
        </p:txBody>
      </p:sp>
      <p:sp>
        <p:nvSpPr>
          <p:cNvPr id="21" name="Text Placeholder 1"/>
          <p:cNvSpPr>
            <a:spLocks noGrp="1"/>
          </p:cNvSpPr>
          <p:nvPr>
            <p:ph type="body" sz="quarter" idx="12" hasCustomPrompt="1"/>
          </p:nvPr>
        </p:nvSpPr>
        <p:spPr>
          <a:xfrm>
            <a:off x="515106" y="1781798"/>
            <a:ext cx="3632199" cy="256859"/>
          </a:xfrm>
          <a:prstGeom prst="rect">
            <a:avLst/>
          </a:prstGeom>
        </p:spPr>
        <p:txBody>
          <a:bodyPr bIns="0"/>
          <a:lstStyle>
            <a:lvl1pPr marL="0" indent="0">
              <a:buNone/>
              <a:defRPr sz="130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Day Month, Year (Meta Office –</a:t>
            </a:r>
            <a:r>
              <a:rPr lang="en-US" sz="1300" b="0" baseline="0" dirty="0">
                <a:solidFill>
                  <a:schemeClr val="accent2">
                    <a:lumMod val="50000"/>
                  </a:schemeClr>
                </a:solidFill>
                <a:latin typeface="Meta Offc" panose="020B0504030101020102" pitchFamily="34" charset="0"/>
                <a:cs typeface="Meta Offc" panose="020B0504030101020102" pitchFamily="34" charset="0"/>
              </a:rPr>
              <a:t> 13 </a:t>
            </a:r>
            <a:r>
              <a:rPr lang="en-US" sz="1300" b="0" baseline="0" dirty="0" err="1">
                <a:solidFill>
                  <a:schemeClr val="accent2">
                    <a:lumMod val="50000"/>
                  </a:schemeClr>
                </a:solidFill>
                <a:latin typeface="Meta Offc" panose="020B0504030101020102" pitchFamily="34" charset="0"/>
                <a:cs typeface="Meta Offc" panose="020B0504030101020102" pitchFamily="34" charset="0"/>
              </a:rPr>
              <a:t>pt</a:t>
            </a:r>
            <a:r>
              <a:rPr lang="en-US" sz="1300" b="0" baseline="0" dirty="0">
                <a:solidFill>
                  <a:schemeClr val="accent2">
                    <a:lumMod val="50000"/>
                  </a:schemeClr>
                </a:solidFill>
                <a:latin typeface="Meta Offc" panose="020B0504030101020102" pitchFamily="34" charset="0"/>
                <a:cs typeface="Meta Offc" panose="020B0504030101020102" pitchFamily="34" charset="0"/>
              </a:rPr>
              <a:t>)</a:t>
            </a:r>
            <a:endParaRPr lang="en-US" sz="1300" b="0" dirty="0">
              <a:solidFill>
                <a:schemeClr val="accent2">
                  <a:lumMod val="50000"/>
                </a:schemeClr>
              </a:solidFill>
              <a:latin typeface="Meta Offc" panose="020B0504030101020102" pitchFamily="34" charset="0"/>
              <a:cs typeface="Meta Offc" panose="020B0504030101020102" pitchFamily="34" charset="0"/>
            </a:endParaRPr>
          </a:p>
        </p:txBody>
      </p:sp>
      <p:sp>
        <p:nvSpPr>
          <p:cNvPr id="23" name="Text Placeholder 6"/>
          <p:cNvSpPr>
            <a:spLocks noGrp="1"/>
          </p:cNvSpPr>
          <p:nvPr>
            <p:ph type="body" sz="quarter" idx="13" hasCustomPrompt="1"/>
          </p:nvPr>
        </p:nvSpPr>
        <p:spPr>
          <a:xfrm>
            <a:off x="514701" y="5092924"/>
            <a:ext cx="4006386" cy="242647"/>
          </a:xfrm>
          <a:prstGeom prst="rect">
            <a:avLst/>
          </a:prstGeom>
        </p:spPr>
        <p:txBody>
          <a:bodyPr/>
          <a:lstStyle>
            <a:lvl1pPr marL="0" indent="0">
              <a:spcBef>
                <a:spcPts val="0"/>
              </a:spcBef>
              <a:buNone/>
              <a:defRPr sz="1200" b="0">
                <a:solidFill>
                  <a:srgbClr val="000000"/>
                </a:solidFill>
              </a:defRPr>
            </a:lvl1pPr>
            <a:lvl2pPr>
              <a:defRPr sz="1200"/>
            </a:lvl2pPr>
            <a:lvl3pPr>
              <a:defRPr sz="1200"/>
            </a:lvl3pPr>
            <a:lvl4pPr>
              <a:defRPr sz="1200"/>
            </a:lvl4pPr>
            <a:lvl5pPr>
              <a:defRPr sz="1200"/>
            </a:lvl5pPr>
          </a:lstStyle>
          <a:p>
            <a:r>
              <a:rPr lang="en-US" sz="1200" b="1" dirty="0">
                <a:solidFill>
                  <a:schemeClr val="accent2">
                    <a:lumMod val="50000"/>
                  </a:schemeClr>
                </a:solidFill>
                <a:latin typeface="Meta Offc" panose="020B0504030101020102" pitchFamily="34" charset="0"/>
                <a:cs typeface="Meta Offc" panose="020B0504030101020102" pitchFamily="34" charset="0"/>
              </a:rPr>
              <a:t>Name (Meta Office –</a:t>
            </a:r>
            <a:r>
              <a:rPr lang="en-US" sz="1200" b="1" baseline="0" dirty="0">
                <a:solidFill>
                  <a:schemeClr val="accent2">
                    <a:lumMod val="50000"/>
                  </a:schemeClr>
                </a:solidFill>
                <a:latin typeface="Meta Offc" panose="020B0504030101020102" pitchFamily="34" charset="0"/>
                <a:cs typeface="Meta Offc" panose="020B0504030101020102" pitchFamily="34" charset="0"/>
              </a:rPr>
              <a:t> 12 </a:t>
            </a:r>
            <a:r>
              <a:rPr lang="en-US" sz="1200" b="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1" baseline="0" dirty="0">
                <a:solidFill>
                  <a:schemeClr val="accent2">
                    <a:lumMod val="50000"/>
                  </a:schemeClr>
                </a:solidFill>
                <a:latin typeface="Meta Offc" panose="020B0504030101020102" pitchFamily="34" charset="0"/>
                <a:cs typeface="Meta Offc" panose="020B0504030101020102" pitchFamily="34" charset="0"/>
              </a:rPr>
              <a:t> bold)</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4" name="Text Placeholder 6"/>
          <p:cNvSpPr>
            <a:spLocks noGrp="1"/>
          </p:cNvSpPr>
          <p:nvPr>
            <p:ph type="body" sz="quarter" idx="14" hasCustomPrompt="1"/>
          </p:nvPr>
        </p:nvSpPr>
        <p:spPr>
          <a:xfrm>
            <a:off x="515106" y="5289695"/>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5" name="Text Placeholder 6"/>
          <p:cNvSpPr>
            <a:spLocks noGrp="1"/>
          </p:cNvSpPr>
          <p:nvPr>
            <p:ph type="body" sz="quarter" idx="15" hasCustomPrompt="1"/>
          </p:nvPr>
        </p:nvSpPr>
        <p:spPr>
          <a:xfrm>
            <a:off x="514701" y="5487833"/>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6" name="Text Placeholder 6"/>
          <p:cNvSpPr>
            <a:spLocks noGrp="1"/>
          </p:cNvSpPr>
          <p:nvPr>
            <p:ph type="body" sz="quarter" idx="16" hasCustomPrompt="1"/>
          </p:nvPr>
        </p:nvSpPr>
        <p:spPr>
          <a:xfrm>
            <a:off x="515106" y="5698697"/>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412047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by-Side Headers">
    <p:spTree>
      <p:nvGrpSpPr>
        <p:cNvPr id="1" name=""/>
        <p:cNvGrpSpPr/>
        <p:nvPr/>
      </p:nvGrpSpPr>
      <p:grpSpPr>
        <a:xfrm>
          <a:off x="0" y="0"/>
          <a:ext cx="0" cy="0"/>
          <a:chOff x="0" y="0"/>
          <a:chExt cx="0" cy="0"/>
        </a:xfrm>
      </p:grpSpPr>
      <p:sp>
        <p:nvSpPr>
          <p:cNvPr id="7" name="Text Placeholder 3"/>
          <p:cNvSpPr>
            <a:spLocks noGrp="1"/>
          </p:cNvSpPr>
          <p:nvPr>
            <p:ph type="body" sz="quarter" idx="15"/>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a:t>Edit Master text styles</a:t>
            </a:r>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Header (Meta Office - 18pt, bold)</a:t>
            </a:r>
            <a:endParaRPr lang="en-US" dirty="0"/>
          </a:p>
        </p:txBody>
      </p:sp>
      <p:sp>
        <p:nvSpPr>
          <p:cNvPr id="10" name="Text Placeholder 21"/>
          <p:cNvSpPr>
            <a:spLocks noGrp="1"/>
          </p:cNvSpPr>
          <p:nvPr>
            <p:ph type="body" sz="quarter" idx="18" hasCustomPrompt="1"/>
          </p:nvPr>
        </p:nvSpPr>
        <p:spPr>
          <a:xfrm>
            <a:off x="5108584" y="1680412"/>
            <a:ext cx="4528612" cy="4720387"/>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a:t>Meta Office - 14 </a:t>
            </a:r>
            <a:r>
              <a:rPr lang="en-US" dirty="0" err="1"/>
              <a:t>pt</a:t>
            </a:r>
            <a:endParaRPr lang="en-US" dirty="0"/>
          </a:p>
          <a:p>
            <a:pPr lvl="1"/>
            <a:r>
              <a:rPr lang="en-US" dirty="0"/>
              <a:t>Second level</a:t>
            </a:r>
          </a:p>
        </p:txBody>
      </p:sp>
      <p:sp>
        <p:nvSpPr>
          <p:cNvPr id="11" name="Text Placeholder 21"/>
          <p:cNvSpPr>
            <a:spLocks noGrp="1"/>
          </p:cNvSpPr>
          <p:nvPr>
            <p:ph type="body" sz="quarter" idx="19" hasCustomPrompt="1"/>
          </p:nvPr>
        </p:nvSpPr>
        <p:spPr>
          <a:xfrm>
            <a:off x="457200" y="1680413"/>
            <a:ext cx="4528612" cy="4720386"/>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a:t>Meta Office - 14 </a:t>
            </a:r>
            <a:r>
              <a:rPr lang="en-US" dirty="0" err="1"/>
              <a:t>pt</a:t>
            </a:r>
            <a:endParaRPr lang="en-US" dirty="0"/>
          </a:p>
          <a:p>
            <a:pPr lvl="1"/>
            <a:r>
              <a:rPr lang="en-US" dirty="0"/>
              <a:t>Second level</a:t>
            </a:r>
          </a:p>
        </p:txBody>
      </p:sp>
      <p:grpSp>
        <p:nvGrpSpPr>
          <p:cNvPr id="12" name="Group 11"/>
          <p:cNvGrpSpPr/>
          <p:nvPr userDrawn="1"/>
        </p:nvGrpSpPr>
        <p:grpSpPr>
          <a:xfrm>
            <a:off x="457200" y="1220821"/>
            <a:ext cx="4528611" cy="361660"/>
            <a:chOff x="426194" y="1279716"/>
            <a:chExt cx="3744067" cy="228159"/>
          </a:xfrm>
          <a:solidFill>
            <a:srgbClr val="658D1B"/>
          </a:solidFill>
        </p:grpSpPr>
        <p:sp>
          <p:nvSpPr>
            <p:cNvPr id="13"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a:solidFill>
                    <a:schemeClr val="bg1"/>
                  </a:solidFill>
                  <a:cs typeface="Meta Offc" panose="020B0504030101020102" pitchFamily="34" charset="0"/>
                </a:rPr>
                <a:t>Header –</a:t>
              </a:r>
              <a:r>
                <a:rPr lang="en-US" sz="1600" kern="0" baseline="0" dirty="0">
                  <a:solidFill>
                    <a:schemeClr val="bg1"/>
                  </a:solidFill>
                  <a:cs typeface="Meta Offc" panose="020B0504030101020102" pitchFamily="34" charset="0"/>
                </a:rPr>
                <a:t> 16 </a:t>
              </a:r>
              <a:r>
                <a:rPr lang="en-US" sz="1600" kern="0" baseline="0" dirty="0" err="1">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14" name="Straight Connector 13"/>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userDrawn="1"/>
        </p:nvGrpSpPr>
        <p:grpSpPr>
          <a:xfrm>
            <a:off x="5108584" y="1220821"/>
            <a:ext cx="4528612" cy="361660"/>
            <a:chOff x="426194" y="1279716"/>
            <a:chExt cx="3744067" cy="228159"/>
          </a:xfrm>
          <a:solidFill>
            <a:srgbClr val="658D1B"/>
          </a:solidFill>
        </p:grpSpPr>
        <p:sp>
          <p:nvSpPr>
            <p:cNvPr id="16"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a:solidFill>
                    <a:schemeClr val="bg1"/>
                  </a:solidFill>
                  <a:latin typeface="+mn-lt"/>
                  <a:cs typeface="Meta Offc" panose="020B0504030101020102" pitchFamily="34" charset="0"/>
                </a:rPr>
                <a:t>Header – 16 </a:t>
              </a:r>
              <a:r>
                <a:rPr lang="en-US" sz="1600" kern="0" dirty="0" err="1">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17" name="Straight Connector 16"/>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10136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Text Boxes,Subheads-16pt, Bullets-14pt">
    <p:spTree>
      <p:nvGrpSpPr>
        <p:cNvPr id="1" name=""/>
        <p:cNvGrpSpPr/>
        <p:nvPr/>
      </p:nvGrpSpPr>
      <p:grpSpPr>
        <a:xfrm>
          <a:off x="0" y="0"/>
          <a:ext cx="0" cy="0"/>
          <a:chOff x="0" y="0"/>
          <a:chExt cx="0" cy="0"/>
        </a:xfrm>
      </p:grpSpPr>
      <p:sp>
        <p:nvSpPr>
          <p:cNvPr id="6" name="Text Placeholder 3"/>
          <p:cNvSpPr>
            <a:spLocks noGrp="1"/>
          </p:cNvSpPr>
          <p:nvPr>
            <p:ph type="body" sz="quarter" idx="14"/>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a:t>Edit Master text styles</a:t>
            </a:r>
          </a:p>
        </p:txBody>
      </p:sp>
      <p:sp>
        <p:nvSpPr>
          <p:cNvPr id="5"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Header (Meta Office - 18pt, bold)</a:t>
            </a:r>
            <a:endParaRPr lang="en-US" dirty="0"/>
          </a:p>
        </p:txBody>
      </p:sp>
      <p:sp>
        <p:nvSpPr>
          <p:cNvPr id="8" name="Text Placeholder 21"/>
          <p:cNvSpPr>
            <a:spLocks noGrp="1"/>
          </p:cNvSpPr>
          <p:nvPr>
            <p:ph type="body" sz="quarter" idx="18" hasCustomPrompt="1"/>
          </p:nvPr>
        </p:nvSpPr>
        <p:spPr>
          <a:xfrm>
            <a:off x="5108584" y="1598351"/>
            <a:ext cx="4528612" cy="2139557"/>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a:t>Meta Office - 14 </a:t>
            </a:r>
            <a:r>
              <a:rPr lang="en-US" dirty="0" err="1"/>
              <a:t>pt</a:t>
            </a:r>
            <a:endParaRPr lang="en-US" dirty="0"/>
          </a:p>
          <a:p>
            <a:pPr lvl="1"/>
            <a:r>
              <a:rPr lang="en-US" dirty="0"/>
              <a:t>Second level</a:t>
            </a:r>
          </a:p>
        </p:txBody>
      </p:sp>
      <p:sp>
        <p:nvSpPr>
          <p:cNvPr id="9" name="Text Placeholder 21"/>
          <p:cNvSpPr>
            <a:spLocks noGrp="1"/>
          </p:cNvSpPr>
          <p:nvPr>
            <p:ph type="body" sz="quarter" idx="19" hasCustomPrompt="1"/>
          </p:nvPr>
        </p:nvSpPr>
        <p:spPr>
          <a:xfrm>
            <a:off x="457200" y="1598352"/>
            <a:ext cx="4528612" cy="2139556"/>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a:t>Meta Office - 14 </a:t>
            </a:r>
            <a:r>
              <a:rPr lang="en-US" dirty="0" err="1"/>
              <a:t>pt</a:t>
            </a:r>
            <a:endParaRPr lang="en-US" dirty="0"/>
          </a:p>
          <a:p>
            <a:pPr lvl="1"/>
            <a:r>
              <a:rPr lang="en-US" dirty="0"/>
              <a:t>Second level</a:t>
            </a:r>
          </a:p>
        </p:txBody>
      </p:sp>
      <p:grpSp>
        <p:nvGrpSpPr>
          <p:cNvPr id="10" name="Group 9"/>
          <p:cNvGrpSpPr/>
          <p:nvPr userDrawn="1"/>
        </p:nvGrpSpPr>
        <p:grpSpPr>
          <a:xfrm>
            <a:off x="457200" y="1220821"/>
            <a:ext cx="4528611" cy="361660"/>
            <a:chOff x="426194" y="1279716"/>
            <a:chExt cx="3744067" cy="228159"/>
          </a:xfrm>
          <a:solidFill>
            <a:srgbClr val="658D1B"/>
          </a:solidFill>
        </p:grpSpPr>
        <p:sp>
          <p:nvSpPr>
            <p:cNvPr id="11" name="Rectangle 31"/>
            <p:cNvSpPr>
              <a:spLocks noChangeArrowheads="1"/>
            </p:cNvSpPr>
            <p:nvPr>
              <p:custDataLst>
                <p:tags r:id="rId4"/>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a:solidFill>
                    <a:schemeClr val="bg1"/>
                  </a:solidFill>
                  <a:cs typeface="Meta Offc" panose="020B0504030101020102" pitchFamily="34" charset="0"/>
                </a:rPr>
                <a:t>Header –</a:t>
              </a:r>
              <a:r>
                <a:rPr lang="en-US" sz="1600" kern="0" baseline="0" dirty="0">
                  <a:solidFill>
                    <a:schemeClr val="bg1"/>
                  </a:solidFill>
                  <a:cs typeface="Meta Offc" panose="020B0504030101020102" pitchFamily="34" charset="0"/>
                </a:rPr>
                <a:t> 16 </a:t>
              </a:r>
              <a:r>
                <a:rPr lang="en-US" sz="1600" kern="0" baseline="0" dirty="0" err="1">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12" name="Straight Connector 11"/>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userDrawn="1"/>
        </p:nvGrpSpPr>
        <p:grpSpPr>
          <a:xfrm>
            <a:off x="5108584" y="1220821"/>
            <a:ext cx="4528612" cy="361660"/>
            <a:chOff x="426194" y="1279716"/>
            <a:chExt cx="3744067" cy="228159"/>
          </a:xfrm>
          <a:solidFill>
            <a:srgbClr val="658D1B"/>
          </a:solidFill>
        </p:grpSpPr>
        <p:sp>
          <p:nvSpPr>
            <p:cNvPr id="14" name="Rectangle 31"/>
            <p:cNvSpPr>
              <a:spLocks noChangeArrowheads="1"/>
            </p:cNvSpPr>
            <p:nvPr>
              <p:custDataLst>
                <p:tags r:id="rId3"/>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a:solidFill>
                    <a:schemeClr val="bg1"/>
                  </a:solidFill>
                  <a:latin typeface="+mn-lt"/>
                  <a:cs typeface="Meta Offc" panose="020B0504030101020102" pitchFamily="34" charset="0"/>
                </a:rPr>
                <a:t>Header – 16 </a:t>
              </a:r>
              <a:r>
                <a:rPr lang="en-US" sz="1600" kern="0" dirty="0" err="1">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15" name="Straight Connector 14"/>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
        <p:nvSpPr>
          <p:cNvPr id="16" name="Text Placeholder 21"/>
          <p:cNvSpPr>
            <a:spLocks noGrp="1"/>
          </p:cNvSpPr>
          <p:nvPr>
            <p:ph type="body" sz="quarter" idx="20" hasCustomPrompt="1"/>
          </p:nvPr>
        </p:nvSpPr>
        <p:spPr>
          <a:xfrm>
            <a:off x="5108588" y="4336517"/>
            <a:ext cx="4528612" cy="2155075"/>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a:t>Meta Office - 14 </a:t>
            </a:r>
            <a:r>
              <a:rPr lang="en-US" dirty="0" err="1"/>
              <a:t>pt</a:t>
            </a:r>
            <a:endParaRPr lang="en-US" dirty="0"/>
          </a:p>
          <a:p>
            <a:pPr lvl="1"/>
            <a:r>
              <a:rPr lang="en-US" dirty="0"/>
              <a:t>Second level</a:t>
            </a:r>
          </a:p>
        </p:txBody>
      </p:sp>
      <p:sp>
        <p:nvSpPr>
          <p:cNvPr id="17" name="Text Placeholder 21"/>
          <p:cNvSpPr>
            <a:spLocks noGrp="1"/>
          </p:cNvSpPr>
          <p:nvPr>
            <p:ph type="body" sz="quarter" idx="21" hasCustomPrompt="1"/>
          </p:nvPr>
        </p:nvSpPr>
        <p:spPr>
          <a:xfrm>
            <a:off x="457204" y="4336518"/>
            <a:ext cx="4528612" cy="2155074"/>
          </a:xfrm>
          <a:prstGeom prst="rect">
            <a:avLst/>
          </a:prstGeom>
        </p:spPr>
        <p:txBody>
          <a:bodyPr lIns="91413" tIns="45708" rIns="91413" bIns="45708"/>
          <a:lstStyle>
            <a:lvl1pPr marL="0" indent="0" algn="l" rtl="0" eaLnBrk="0" fontAlgn="base" hangingPunct="0">
              <a:lnSpc>
                <a:spcPct val="100000"/>
              </a:lnSpc>
              <a:spcBef>
                <a:spcPts val="1000"/>
              </a:spcBef>
              <a:spcAft>
                <a:spcPct val="0"/>
              </a:spcAft>
              <a:buClrTx/>
              <a:buSzPct val="100000"/>
              <a:buNone/>
              <a:defRPr lang="en-US" sz="1400" kern="1200" baseline="0" dirty="0" smtClean="0">
                <a:solidFill>
                  <a:schemeClr val="tx1"/>
                </a:solidFill>
                <a:latin typeface="+mn-lt"/>
                <a:ea typeface="+mn-ea"/>
                <a:cs typeface="+mn-cs"/>
              </a:defRPr>
            </a:lvl1pPr>
            <a:lvl2pPr marL="396875" indent="-173038" algn="l" rtl="0" eaLnBrk="0" fontAlgn="base" hangingPunct="0">
              <a:lnSpc>
                <a:spcPct val="100000"/>
              </a:lnSpc>
              <a:spcBef>
                <a:spcPts val="1000"/>
              </a:spcBef>
              <a:spcAft>
                <a:spcPct val="0"/>
              </a:spcAft>
              <a:buClrTx/>
              <a:buSzPct val="100000"/>
              <a:defRPr lang="en-US" sz="1400" kern="1200" baseline="0" dirty="0" smtClean="0">
                <a:solidFill>
                  <a:schemeClr val="tx1"/>
                </a:solidFill>
                <a:latin typeface="+mn-lt"/>
                <a:ea typeface="+mn-ea"/>
                <a:cs typeface="+mn-cs"/>
              </a:defRPr>
            </a:lvl2pPr>
            <a:lvl3pPr marL="914143" indent="-228537" algn="l" rtl="0" eaLnBrk="0" fontAlgn="base" hangingPunct="0">
              <a:lnSpc>
                <a:spcPct val="100000"/>
              </a:lnSpc>
              <a:spcBef>
                <a:spcPts val="1000"/>
              </a:spcBef>
              <a:spcAft>
                <a:spcPct val="0"/>
              </a:spcAft>
              <a:buClrTx/>
              <a:buSzPct val="100000"/>
              <a:buFont typeface="Courier New" pitchFamily="49" charset="0"/>
              <a:buChar char="o"/>
              <a:defRPr lang="en-US" sz="1100" kern="1200" baseline="0" dirty="0" smtClean="0">
                <a:solidFill>
                  <a:schemeClr val="tx1"/>
                </a:solidFill>
                <a:latin typeface="Arial" pitchFamily="34" charset="0"/>
                <a:ea typeface="+mn-ea"/>
                <a:cs typeface="+mn-cs"/>
              </a:defRPr>
            </a:lvl3pPr>
            <a:lvl4pPr marL="1256950" indent="-228537" algn="l" rtl="0" eaLnBrk="0" fontAlgn="base" hangingPunct="0">
              <a:lnSpc>
                <a:spcPct val="100000"/>
              </a:lnSpc>
              <a:spcBef>
                <a:spcPts val="1000"/>
              </a:spcBef>
              <a:spcAft>
                <a:spcPct val="0"/>
              </a:spcAft>
              <a:buClrTx/>
              <a:buSzPct val="100000"/>
              <a:buFont typeface="Wingdings" pitchFamily="2" charset="2"/>
              <a:buChar char="§"/>
              <a:defRPr lang="en-US" sz="1000" kern="1200" baseline="0" dirty="0" smtClean="0">
                <a:solidFill>
                  <a:schemeClr val="tx1"/>
                </a:solidFill>
                <a:latin typeface="Arial" pitchFamily="34" charset="0"/>
                <a:ea typeface="+mn-ea"/>
                <a:cs typeface="+mn-cs"/>
              </a:defRPr>
            </a:lvl4pPr>
            <a:lvl5pPr marL="1599752" indent="-228537" algn="l" rtl="0" eaLnBrk="0" fontAlgn="base" hangingPunct="0">
              <a:lnSpc>
                <a:spcPct val="100000"/>
              </a:lnSpc>
              <a:spcBef>
                <a:spcPts val="1000"/>
              </a:spcBef>
              <a:spcAft>
                <a:spcPct val="0"/>
              </a:spcAft>
              <a:buClrTx/>
              <a:buSzPct val="100000"/>
              <a:buFont typeface="Arial" pitchFamily="34" charset="0"/>
              <a:buChar char="–"/>
              <a:defRPr lang="en-US" sz="900" kern="1200" baseline="0" dirty="0">
                <a:solidFill>
                  <a:schemeClr val="tx1"/>
                </a:solidFill>
                <a:latin typeface="Arial" pitchFamily="34" charset="0"/>
                <a:ea typeface="+mn-ea"/>
                <a:cs typeface="+mn-cs"/>
              </a:defRPr>
            </a:lvl5pPr>
          </a:lstStyle>
          <a:p>
            <a:pPr lvl="0"/>
            <a:r>
              <a:rPr lang="en-US" dirty="0"/>
              <a:t>Meta Office - 14 </a:t>
            </a:r>
            <a:r>
              <a:rPr lang="en-US" dirty="0" err="1"/>
              <a:t>pt</a:t>
            </a:r>
            <a:endParaRPr lang="en-US" dirty="0"/>
          </a:p>
          <a:p>
            <a:pPr lvl="1"/>
            <a:r>
              <a:rPr lang="en-US" dirty="0"/>
              <a:t>Second level</a:t>
            </a:r>
          </a:p>
        </p:txBody>
      </p:sp>
      <p:grpSp>
        <p:nvGrpSpPr>
          <p:cNvPr id="18" name="Group 17"/>
          <p:cNvGrpSpPr/>
          <p:nvPr userDrawn="1"/>
        </p:nvGrpSpPr>
        <p:grpSpPr>
          <a:xfrm>
            <a:off x="468172" y="3951957"/>
            <a:ext cx="4528611" cy="361660"/>
            <a:chOff x="426194" y="1279716"/>
            <a:chExt cx="3744067" cy="228159"/>
          </a:xfrm>
          <a:solidFill>
            <a:srgbClr val="658D1B"/>
          </a:solidFill>
        </p:grpSpPr>
        <p:sp>
          <p:nvSpPr>
            <p:cNvPr id="19" name="Rectangle 31"/>
            <p:cNvSpPr>
              <a:spLocks noChangeArrowheads="1"/>
            </p:cNvSpPr>
            <p:nvPr>
              <p:custDataLst>
                <p:tags r:id="rId2"/>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a:solidFill>
                    <a:schemeClr val="bg1"/>
                  </a:solidFill>
                  <a:cs typeface="Meta Offc" panose="020B0504030101020102" pitchFamily="34" charset="0"/>
                </a:rPr>
                <a:t>Header –</a:t>
              </a:r>
              <a:r>
                <a:rPr lang="en-US" sz="1600" kern="0" baseline="0" dirty="0">
                  <a:solidFill>
                    <a:schemeClr val="bg1"/>
                  </a:solidFill>
                  <a:cs typeface="Meta Offc" panose="020B0504030101020102" pitchFamily="34" charset="0"/>
                </a:rPr>
                <a:t> 16 </a:t>
              </a:r>
              <a:r>
                <a:rPr lang="en-US" sz="1600" kern="0" baseline="0" dirty="0" err="1">
                  <a:solidFill>
                    <a:schemeClr val="bg1"/>
                  </a:solidFill>
                  <a:cs typeface="Meta Offc" panose="020B0504030101020102" pitchFamily="34" charset="0"/>
                </a:rPr>
                <a:t>pt</a:t>
              </a:r>
              <a:endParaRPr lang="en-US" sz="1600" kern="0" dirty="0">
                <a:solidFill>
                  <a:schemeClr val="bg1"/>
                </a:solidFill>
                <a:cs typeface="Meta Offc" panose="020B0504030101020102" pitchFamily="34" charset="0"/>
              </a:endParaRPr>
            </a:p>
          </p:txBody>
        </p:sp>
        <p:cxnSp>
          <p:nvCxnSpPr>
            <p:cNvPr id="20" name="Straight Connector 19"/>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userDrawn="1"/>
        </p:nvGrpSpPr>
        <p:grpSpPr>
          <a:xfrm>
            <a:off x="5119556" y="3951957"/>
            <a:ext cx="4528612" cy="361660"/>
            <a:chOff x="426194" y="1279716"/>
            <a:chExt cx="3744067" cy="228159"/>
          </a:xfrm>
          <a:solidFill>
            <a:srgbClr val="658D1B"/>
          </a:solidFill>
        </p:grpSpPr>
        <p:sp>
          <p:nvSpPr>
            <p:cNvPr id="22" name="Rectangle 31"/>
            <p:cNvSpPr>
              <a:spLocks noChangeArrowheads="1"/>
            </p:cNvSpPr>
            <p:nvPr>
              <p:custDataLst>
                <p:tags r:id="rId1"/>
              </p:custDataLst>
            </p:nvPr>
          </p:nvSpPr>
          <p:spPr bwMode="auto">
            <a:xfrm>
              <a:off x="426194" y="1279716"/>
              <a:ext cx="3744067" cy="210905"/>
            </a:xfrm>
            <a:prstGeom prst="rect">
              <a:avLst/>
            </a:prstGeom>
            <a:solidFill>
              <a:srgbClr val="003057"/>
            </a:solidFill>
            <a:ln w="9525">
              <a:noFill/>
              <a:miter lim="800000"/>
              <a:headEnd type="none" w="sm" len="sm"/>
              <a:tailEnd type="none" w="sm" len="sm"/>
            </a:ln>
          </p:spPr>
          <p:txBody>
            <a:bodyPr lIns="88885" tIns="44441" rIns="88885" bIns="44441" anchor="ctr"/>
            <a:lstStyle/>
            <a:p>
              <a:r>
                <a:rPr lang="en-US" sz="1600" kern="0" dirty="0">
                  <a:solidFill>
                    <a:schemeClr val="bg1"/>
                  </a:solidFill>
                  <a:latin typeface="+mn-lt"/>
                  <a:cs typeface="Meta Offc" panose="020B0504030101020102" pitchFamily="34" charset="0"/>
                </a:rPr>
                <a:t>Header – 16 </a:t>
              </a:r>
              <a:r>
                <a:rPr lang="en-US" sz="1600" kern="0" dirty="0" err="1">
                  <a:solidFill>
                    <a:schemeClr val="bg1"/>
                  </a:solidFill>
                  <a:latin typeface="+mn-lt"/>
                  <a:cs typeface="Meta Offc" panose="020B0504030101020102" pitchFamily="34" charset="0"/>
                </a:rPr>
                <a:t>pt</a:t>
              </a:r>
              <a:endParaRPr lang="en-US" sz="1600" kern="0" dirty="0">
                <a:solidFill>
                  <a:schemeClr val="bg1"/>
                </a:solidFill>
                <a:latin typeface="+mn-lt"/>
                <a:cs typeface="Meta Offc" panose="020B0504030101020102" pitchFamily="34" charset="0"/>
              </a:endParaRPr>
            </a:p>
          </p:txBody>
        </p:sp>
        <p:cxnSp>
          <p:nvCxnSpPr>
            <p:cNvPr id="23" name="Straight Connector 22"/>
            <p:cNvCxnSpPr/>
            <p:nvPr/>
          </p:nvCxnSpPr>
          <p:spPr>
            <a:xfrm>
              <a:off x="435265" y="1507875"/>
              <a:ext cx="3684855" cy="0"/>
            </a:xfrm>
            <a:prstGeom prst="line">
              <a:avLst/>
            </a:prstGeom>
            <a:grpFill/>
            <a:ln w="12700">
              <a:solidFill>
                <a:srgbClr val="658D1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416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with Subtitle and 11pt Copy">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80D1B0E-F05D-BA40-90AA-BD5D7ECBB53F}"/>
              </a:ext>
            </a:extLst>
          </p:cNvPr>
          <p:cNvSpPr>
            <a:spLocks noGrp="1"/>
          </p:cNvSpPr>
          <p:nvPr>
            <p:ph type="body" sz="quarter" idx="10"/>
          </p:nvPr>
        </p:nvSpPr>
        <p:spPr>
          <a:xfrm>
            <a:off x="421200" y="1427163"/>
            <a:ext cx="9216000" cy="4957762"/>
          </a:xfrm>
          <a:prstGeom prst="rect">
            <a:avLst/>
          </a:prstGeom>
        </p:spPr>
        <p:txBody>
          <a:bodyPr lIns="0"/>
          <a:lstStyle>
            <a:lvl1pPr marL="0" indent="0">
              <a:spcBef>
                <a:spcPts val="700"/>
              </a:spcBef>
              <a:spcAft>
                <a:spcPts val="300"/>
              </a:spcAft>
              <a:buFont typeface="Wingdings" panose="05000000000000000000" pitchFamily="2" charset="2"/>
              <a:buNone/>
              <a:defRPr sz="1400">
                <a:solidFill>
                  <a:schemeClr val="accent1"/>
                </a:solidFill>
              </a:defRPr>
            </a:lvl1pPr>
            <a:lvl2pPr marL="114300" indent="0">
              <a:buFont typeface="Meta Offc" panose="020B0504030101020102" pitchFamily="34" charset="0"/>
              <a:buNone/>
              <a:defRPr sz="900">
                <a:solidFill>
                  <a:schemeClr val="accent1"/>
                </a:solidFill>
              </a:defRPr>
            </a:lvl2pPr>
            <a:lvl3pPr marL="928457" indent="0">
              <a:buNone/>
              <a:defRPr sz="900"/>
            </a:lvl3pPr>
            <a:lvl4pPr marL="1392684" indent="0">
              <a:buNone/>
              <a:defRPr sz="900"/>
            </a:lvl4pPr>
            <a:lvl5pPr marL="1856913" indent="0">
              <a:buNone/>
              <a:defRPr sz="900"/>
            </a:lvl5pPr>
          </a:lstStyle>
          <a:p>
            <a:pPr lvl="0"/>
            <a:endParaRPr lang="en-US" dirty="0"/>
          </a:p>
        </p:txBody>
      </p:sp>
      <p:sp>
        <p:nvSpPr>
          <p:cNvPr id="7" name="Text Placeholder 3"/>
          <p:cNvSpPr>
            <a:spLocks noGrp="1"/>
          </p:cNvSpPr>
          <p:nvPr>
            <p:ph type="body" sz="quarter" idx="14"/>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a:t>Edit Master text styles</a:t>
            </a:r>
          </a:p>
        </p:txBody>
      </p:sp>
      <p:sp>
        <p:nvSpPr>
          <p:cNvPr id="6"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Click to edit Master title style (18pt, bold)</a:t>
            </a:r>
            <a:endParaRPr lang="en-US" dirty="0"/>
          </a:p>
        </p:txBody>
      </p:sp>
    </p:spTree>
    <p:extLst>
      <p:ext uri="{BB962C8B-B14F-4D97-AF65-F5344CB8AC3E}">
        <p14:creationId xmlns:p14="http://schemas.microsoft.com/office/powerpoint/2010/main" val="1941912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Page, No log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186647"/>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Header (Meta Office - 18pt, bold)</a:t>
            </a:r>
            <a:endParaRPr lang="en-US" dirty="0"/>
          </a:p>
        </p:txBody>
      </p:sp>
    </p:spTree>
    <p:extLst>
      <p:ext uri="{BB962C8B-B14F-4D97-AF65-F5344CB8AC3E}">
        <p14:creationId xmlns:p14="http://schemas.microsoft.com/office/powerpoint/2010/main" val="4282993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w/ log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186647"/>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Header (Meta Office - 18pt, bold)</a:t>
            </a:r>
            <a:endParaRPr lang="en-US" dirty="0"/>
          </a:p>
        </p:txBody>
      </p:sp>
      <p:sp>
        <p:nvSpPr>
          <p:cNvPr id="3" name="Rectangle 2"/>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99671" y="6801205"/>
            <a:ext cx="2136764" cy="401075"/>
          </a:xfrm>
          <a:prstGeom prst="rect">
            <a:avLst/>
          </a:prstGeom>
        </p:spPr>
      </p:pic>
    </p:spTree>
    <p:extLst>
      <p:ext uri="{BB962C8B-B14F-4D97-AF65-F5344CB8AC3E}">
        <p14:creationId xmlns:p14="http://schemas.microsoft.com/office/powerpoint/2010/main" val="518582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de Bar, No log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186647"/>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Header (Meta Office - 18pt, bold)</a:t>
            </a:r>
            <a:endParaRPr lang="en-US" dirty="0"/>
          </a:p>
        </p:txBody>
      </p:sp>
      <p:sp>
        <p:nvSpPr>
          <p:cNvPr id="3" name="Rectangle 2"/>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spTree>
    <p:extLst>
      <p:ext uri="{BB962C8B-B14F-4D97-AF65-F5344CB8AC3E}">
        <p14:creationId xmlns:p14="http://schemas.microsoft.com/office/powerpoint/2010/main" val="2037313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de Panel ">
    <p:spTree>
      <p:nvGrpSpPr>
        <p:cNvPr id="1" name=""/>
        <p:cNvGrpSpPr/>
        <p:nvPr/>
      </p:nvGrpSpPr>
      <p:grpSpPr>
        <a:xfrm>
          <a:off x="0" y="0"/>
          <a:ext cx="0" cy="0"/>
          <a:chOff x="0" y="0"/>
          <a:chExt cx="0" cy="0"/>
        </a:xfrm>
      </p:grpSpPr>
      <p:pic>
        <p:nvPicPr>
          <p:cNvPr id="4" name="Picture 3" descr="A skyscraper in a city&#10;&#10;Description automatically generated">
            <a:extLst>
              <a:ext uri="{FF2B5EF4-FFF2-40B4-BE49-F238E27FC236}">
                <a16:creationId xmlns:a16="http://schemas.microsoft.com/office/drawing/2014/main" id="{CD91699C-51F0-384F-B437-7DB911D2B2D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8978" r="49583" b="293"/>
          <a:stretch/>
        </p:blipFill>
        <p:spPr>
          <a:xfrm>
            <a:off x="6714582" y="0"/>
            <a:ext cx="3343819" cy="7562849"/>
          </a:xfrm>
          <a:prstGeom prst="rect">
            <a:avLst/>
          </a:prstGeom>
        </p:spPr>
      </p:pic>
    </p:spTree>
    <p:extLst>
      <p:ext uri="{BB962C8B-B14F-4D97-AF65-F5344CB8AC3E}">
        <p14:creationId xmlns:p14="http://schemas.microsoft.com/office/powerpoint/2010/main" val="3854705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7" name="Text Placeholder 6"/>
          <p:cNvSpPr>
            <a:spLocks noGrp="1"/>
          </p:cNvSpPr>
          <p:nvPr>
            <p:ph type="body" sz="quarter" idx="11" hasCustomPrompt="1"/>
          </p:nvPr>
        </p:nvSpPr>
        <p:spPr>
          <a:xfrm>
            <a:off x="2073525" y="943820"/>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1</a:t>
            </a:r>
          </a:p>
        </p:txBody>
      </p:sp>
      <p:sp>
        <p:nvSpPr>
          <p:cNvPr id="28" name="Text Placeholder 6"/>
          <p:cNvSpPr>
            <a:spLocks noGrp="1"/>
          </p:cNvSpPr>
          <p:nvPr>
            <p:ph type="body" sz="quarter" idx="12" hasCustomPrompt="1"/>
          </p:nvPr>
        </p:nvSpPr>
        <p:spPr>
          <a:xfrm>
            <a:off x="2073525" y="159645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2</a:t>
            </a:r>
          </a:p>
        </p:txBody>
      </p:sp>
      <p:sp>
        <p:nvSpPr>
          <p:cNvPr id="29" name="Text Placeholder 6"/>
          <p:cNvSpPr>
            <a:spLocks noGrp="1"/>
          </p:cNvSpPr>
          <p:nvPr>
            <p:ph type="body" sz="quarter" idx="13" hasCustomPrompt="1"/>
          </p:nvPr>
        </p:nvSpPr>
        <p:spPr>
          <a:xfrm>
            <a:off x="2073525" y="2249098"/>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3</a:t>
            </a:r>
          </a:p>
        </p:txBody>
      </p:sp>
      <p:sp>
        <p:nvSpPr>
          <p:cNvPr id="30" name="Text Placeholder 6"/>
          <p:cNvSpPr>
            <a:spLocks noGrp="1"/>
          </p:cNvSpPr>
          <p:nvPr>
            <p:ph type="body" sz="quarter" idx="14" hasCustomPrompt="1"/>
          </p:nvPr>
        </p:nvSpPr>
        <p:spPr>
          <a:xfrm>
            <a:off x="2073525" y="2901737"/>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4</a:t>
            </a:r>
          </a:p>
        </p:txBody>
      </p:sp>
      <p:sp>
        <p:nvSpPr>
          <p:cNvPr id="31" name="Text Placeholder 6"/>
          <p:cNvSpPr>
            <a:spLocks noGrp="1"/>
          </p:cNvSpPr>
          <p:nvPr>
            <p:ph type="body" sz="quarter" idx="15" hasCustomPrompt="1"/>
          </p:nvPr>
        </p:nvSpPr>
        <p:spPr>
          <a:xfrm>
            <a:off x="2073525" y="3554376"/>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5</a:t>
            </a:r>
          </a:p>
          <a:p>
            <a:pPr lvl="0"/>
            <a:endParaRPr lang="en-US" dirty="0"/>
          </a:p>
        </p:txBody>
      </p:sp>
      <p:sp>
        <p:nvSpPr>
          <p:cNvPr id="32" name="Text Placeholder 6"/>
          <p:cNvSpPr>
            <a:spLocks noGrp="1"/>
          </p:cNvSpPr>
          <p:nvPr>
            <p:ph type="body" sz="quarter" idx="20" hasCustomPrompt="1"/>
          </p:nvPr>
        </p:nvSpPr>
        <p:spPr>
          <a:xfrm>
            <a:off x="2178036" y="1091774"/>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01</a:t>
            </a:r>
          </a:p>
        </p:txBody>
      </p:sp>
      <p:sp>
        <p:nvSpPr>
          <p:cNvPr id="33" name="Text Placeholder 6"/>
          <p:cNvSpPr>
            <a:spLocks noGrp="1"/>
          </p:cNvSpPr>
          <p:nvPr>
            <p:ph type="body" sz="quarter" idx="21" hasCustomPrompt="1"/>
          </p:nvPr>
        </p:nvSpPr>
        <p:spPr>
          <a:xfrm>
            <a:off x="2178036" y="1744413"/>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02</a:t>
            </a:r>
          </a:p>
        </p:txBody>
      </p:sp>
      <p:sp>
        <p:nvSpPr>
          <p:cNvPr id="34" name="Text Placeholder 6"/>
          <p:cNvSpPr>
            <a:spLocks noGrp="1"/>
          </p:cNvSpPr>
          <p:nvPr>
            <p:ph type="body" sz="quarter" idx="22" hasCustomPrompt="1"/>
          </p:nvPr>
        </p:nvSpPr>
        <p:spPr>
          <a:xfrm>
            <a:off x="2178036" y="2397052"/>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03</a:t>
            </a:r>
          </a:p>
        </p:txBody>
      </p:sp>
      <p:sp>
        <p:nvSpPr>
          <p:cNvPr id="35" name="Text Placeholder 6"/>
          <p:cNvSpPr>
            <a:spLocks noGrp="1"/>
          </p:cNvSpPr>
          <p:nvPr>
            <p:ph type="body" sz="quarter" idx="23" hasCustomPrompt="1"/>
          </p:nvPr>
        </p:nvSpPr>
        <p:spPr>
          <a:xfrm>
            <a:off x="2178036" y="3049691"/>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04</a:t>
            </a:r>
          </a:p>
        </p:txBody>
      </p:sp>
      <p:sp>
        <p:nvSpPr>
          <p:cNvPr id="36" name="Text Placeholder 6"/>
          <p:cNvSpPr>
            <a:spLocks noGrp="1"/>
          </p:cNvSpPr>
          <p:nvPr>
            <p:ph type="body" sz="quarter" idx="24" hasCustomPrompt="1"/>
          </p:nvPr>
        </p:nvSpPr>
        <p:spPr>
          <a:xfrm>
            <a:off x="2178036" y="3702330"/>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05</a:t>
            </a:r>
          </a:p>
        </p:txBody>
      </p:sp>
      <p:sp>
        <p:nvSpPr>
          <p:cNvPr id="37" name="Text Placeholder 6"/>
          <p:cNvSpPr>
            <a:spLocks noGrp="1"/>
          </p:cNvSpPr>
          <p:nvPr>
            <p:ph type="body" sz="quarter" idx="25" hasCustomPrompt="1"/>
          </p:nvPr>
        </p:nvSpPr>
        <p:spPr>
          <a:xfrm>
            <a:off x="2178036" y="4354969"/>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06</a:t>
            </a:r>
          </a:p>
        </p:txBody>
      </p:sp>
      <p:sp>
        <p:nvSpPr>
          <p:cNvPr id="38" name="Text Placeholder 6"/>
          <p:cNvSpPr>
            <a:spLocks noGrp="1"/>
          </p:cNvSpPr>
          <p:nvPr>
            <p:ph type="body" sz="quarter" idx="29" hasCustomPrompt="1"/>
          </p:nvPr>
        </p:nvSpPr>
        <p:spPr>
          <a:xfrm>
            <a:off x="3138155" y="1091774"/>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(Capitalize all Key Words)</a:t>
            </a:r>
          </a:p>
        </p:txBody>
      </p:sp>
      <p:sp>
        <p:nvSpPr>
          <p:cNvPr id="39" name="Text Placeholder 6"/>
          <p:cNvSpPr>
            <a:spLocks noGrp="1"/>
          </p:cNvSpPr>
          <p:nvPr>
            <p:ph type="body" sz="quarter" idx="30" hasCustomPrompt="1"/>
          </p:nvPr>
        </p:nvSpPr>
        <p:spPr>
          <a:xfrm>
            <a:off x="3138154" y="1741500"/>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(Capitalize all Key Words)</a:t>
            </a:r>
          </a:p>
        </p:txBody>
      </p:sp>
      <p:sp>
        <p:nvSpPr>
          <p:cNvPr id="40" name="Text Placeholder 6"/>
          <p:cNvSpPr>
            <a:spLocks noGrp="1"/>
          </p:cNvSpPr>
          <p:nvPr>
            <p:ph type="body" sz="quarter" idx="31" hasCustomPrompt="1"/>
          </p:nvPr>
        </p:nvSpPr>
        <p:spPr>
          <a:xfrm>
            <a:off x="3138154" y="2397052"/>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41" name="Text Placeholder 6"/>
          <p:cNvSpPr>
            <a:spLocks noGrp="1"/>
          </p:cNvSpPr>
          <p:nvPr>
            <p:ph type="body" sz="quarter" idx="32" hasCustomPrompt="1"/>
          </p:nvPr>
        </p:nvSpPr>
        <p:spPr>
          <a:xfrm>
            <a:off x="3138155" y="3050072"/>
            <a:ext cx="4769899" cy="548640"/>
          </a:xfrm>
          <a:prstGeom prst="rect">
            <a:avLst/>
          </a:prstGeom>
        </p:spPr>
        <p:txBody>
          <a:bodyPr lIns="0" tIns="0" rIns="0" bIns="0" anchor="ctr"/>
          <a:lstStyle>
            <a:lvl1pPr marL="0" indent="0" algn="l">
              <a:buFontTx/>
              <a:buNone/>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(Capitalize all Key Words)</a:t>
            </a:r>
          </a:p>
        </p:txBody>
      </p:sp>
      <p:sp>
        <p:nvSpPr>
          <p:cNvPr id="42" name="Text Placeholder 6"/>
          <p:cNvSpPr>
            <a:spLocks noGrp="1"/>
          </p:cNvSpPr>
          <p:nvPr>
            <p:ph type="body" sz="quarter" idx="33" hasCustomPrompt="1"/>
          </p:nvPr>
        </p:nvSpPr>
        <p:spPr>
          <a:xfrm>
            <a:off x="3138155" y="3702330"/>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43" name="Text Placeholder 6"/>
          <p:cNvSpPr>
            <a:spLocks noGrp="1"/>
          </p:cNvSpPr>
          <p:nvPr>
            <p:ph type="body" sz="quarter" idx="34" hasCustomPrompt="1"/>
          </p:nvPr>
        </p:nvSpPr>
        <p:spPr>
          <a:xfrm>
            <a:off x="3138153" y="4355703"/>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44" name="Text Placeholder 6"/>
          <p:cNvSpPr>
            <a:spLocks noGrp="1"/>
          </p:cNvSpPr>
          <p:nvPr>
            <p:ph type="body" sz="quarter" idx="35" hasCustomPrompt="1"/>
          </p:nvPr>
        </p:nvSpPr>
        <p:spPr>
          <a:xfrm>
            <a:off x="2067244" y="4191529"/>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6</a:t>
            </a:r>
          </a:p>
        </p:txBody>
      </p:sp>
      <p:sp>
        <p:nvSpPr>
          <p:cNvPr id="2" name="TextBox 1"/>
          <p:cNvSpPr txBox="1"/>
          <p:nvPr userDrawn="1"/>
        </p:nvSpPr>
        <p:spPr>
          <a:xfrm>
            <a:off x="326930" y="386499"/>
            <a:ext cx="9354398" cy="544427"/>
          </a:xfrm>
          <a:prstGeom prst="rect">
            <a:avLst/>
          </a:prstGeom>
          <a:noFill/>
        </p:spPr>
        <p:txBody>
          <a:bodyPr wrap="square" rtlCol="0" anchor="b" anchorCtr="0">
            <a:noAutofit/>
          </a:bodyPr>
          <a:lstStyle/>
          <a:p>
            <a:pPr algn="l"/>
            <a:r>
              <a:rPr lang="en-US" b="1" dirty="0"/>
              <a:t>Table</a:t>
            </a:r>
            <a:r>
              <a:rPr lang="en-US" b="1" baseline="0" dirty="0"/>
              <a:t> of Contents</a:t>
            </a:r>
            <a:endParaRPr lang="en-US" b="1" dirty="0"/>
          </a:p>
        </p:txBody>
      </p:sp>
      <p:sp>
        <p:nvSpPr>
          <p:cNvPr id="21" name="Text Placeholder 6"/>
          <p:cNvSpPr>
            <a:spLocks noGrp="1"/>
          </p:cNvSpPr>
          <p:nvPr>
            <p:ph type="body" sz="quarter" idx="36" hasCustomPrompt="1"/>
          </p:nvPr>
        </p:nvSpPr>
        <p:spPr>
          <a:xfrm>
            <a:off x="3138155" y="5005429"/>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22" name="Text Placeholder 6"/>
          <p:cNvSpPr>
            <a:spLocks noGrp="1"/>
          </p:cNvSpPr>
          <p:nvPr>
            <p:ph type="body" sz="quarter" idx="37" hasCustomPrompt="1"/>
          </p:nvPr>
        </p:nvSpPr>
        <p:spPr>
          <a:xfrm>
            <a:off x="3138155" y="5655155"/>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23" name="Text Placeholder 6"/>
          <p:cNvSpPr>
            <a:spLocks noGrp="1"/>
          </p:cNvSpPr>
          <p:nvPr>
            <p:ph type="body" sz="quarter" idx="38" hasCustomPrompt="1"/>
          </p:nvPr>
        </p:nvSpPr>
        <p:spPr>
          <a:xfrm>
            <a:off x="3138152" y="6304881"/>
            <a:ext cx="4769899" cy="548640"/>
          </a:xfrm>
          <a:prstGeom prst="rect">
            <a:avLst/>
          </a:prstGeom>
        </p:spPr>
        <p:txBody>
          <a:bodyPr lIns="0" tIns="0" rIns="0" bIns="0" anchor="ctr"/>
          <a:lstStyle>
            <a:lvl1pPr marL="0" marR="0" indent="0" algn="l" defTabSz="928456" rtl="0" eaLnBrk="1" fontAlgn="auto" latinLnBrk="0" hangingPunct="1">
              <a:lnSpc>
                <a:spcPct val="90000"/>
              </a:lnSpc>
              <a:spcBef>
                <a:spcPts val="1015"/>
              </a:spcBef>
              <a:spcAft>
                <a:spcPts val="0"/>
              </a:spcAft>
              <a:buClrTx/>
              <a:buSzTx/>
              <a:buFontTx/>
              <a:buNone/>
              <a:tabLst/>
              <a:defRPr sz="1800" b="1" baseline="0">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marL="0" marR="0" lvl="0" indent="0" algn="l" defTabSz="928456" rtl="0" eaLnBrk="1" fontAlgn="auto" latinLnBrk="0" hangingPunct="1">
              <a:lnSpc>
                <a:spcPct val="90000"/>
              </a:lnSpc>
              <a:spcBef>
                <a:spcPts val="1015"/>
              </a:spcBef>
              <a:spcAft>
                <a:spcPts val="0"/>
              </a:spcAft>
              <a:buClrTx/>
              <a:buSzTx/>
              <a:buFontTx/>
              <a:buNone/>
              <a:tabLst/>
              <a:defRPr/>
            </a:pPr>
            <a:r>
              <a:rPr lang="en-US" dirty="0"/>
              <a:t>(Capitalize all Key Words)</a:t>
            </a:r>
          </a:p>
        </p:txBody>
      </p:sp>
      <p:sp>
        <p:nvSpPr>
          <p:cNvPr id="25" name="Text Placeholder 6"/>
          <p:cNvSpPr>
            <a:spLocks noGrp="1"/>
          </p:cNvSpPr>
          <p:nvPr>
            <p:ph type="body" sz="quarter" idx="40" hasCustomPrompt="1"/>
          </p:nvPr>
        </p:nvSpPr>
        <p:spPr>
          <a:xfrm>
            <a:off x="2067244" y="6144701"/>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9</a:t>
            </a:r>
          </a:p>
        </p:txBody>
      </p:sp>
      <p:sp>
        <p:nvSpPr>
          <p:cNvPr id="26" name="Text Placeholder 6"/>
          <p:cNvSpPr>
            <a:spLocks noGrp="1"/>
          </p:cNvSpPr>
          <p:nvPr>
            <p:ph type="body" sz="quarter" idx="41" hasCustomPrompt="1"/>
          </p:nvPr>
        </p:nvSpPr>
        <p:spPr>
          <a:xfrm>
            <a:off x="2171755" y="6292655"/>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09</a:t>
            </a:r>
          </a:p>
        </p:txBody>
      </p:sp>
      <p:sp>
        <p:nvSpPr>
          <p:cNvPr id="45" name="Text Placeholder 6"/>
          <p:cNvSpPr>
            <a:spLocks noGrp="1"/>
          </p:cNvSpPr>
          <p:nvPr>
            <p:ph type="body" sz="quarter" idx="42" hasCustomPrompt="1"/>
          </p:nvPr>
        </p:nvSpPr>
        <p:spPr>
          <a:xfrm>
            <a:off x="2052646" y="5508593"/>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8</a:t>
            </a:r>
          </a:p>
        </p:txBody>
      </p:sp>
      <p:sp>
        <p:nvSpPr>
          <p:cNvPr id="46" name="Text Placeholder 6"/>
          <p:cNvSpPr>
            <a:spLocks noGrp="1"/>
          </p:cNvSpPr>
          <p:nvPr>
            <p:ph type="body" sz="quarter" idx="43" hasCustomPrompt="1"/>
          </p:nvPr>
        </p:nvSpPr>
        <p:spPr>
          <a:xfrm>
            <a:off x="2157157" y="5656547"/>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08</a:t>
            </a:r>
          </a:p>
        </p:txBody>
      </p:sp>
      <p:sp>
        <p:nvSpPr>
          <p:cNvPr id="47" name="Text Placeholder 6"/>
          <p:cNvSpPr>
            <a:spLocks noGrp="1"/>
          </p:cNvSpPr>
          <p:nvPr>
            <p:ph type="body" sz="quarter" idx="44" hasCustomPrompt="1"/>
          </p:nvPr>
        </p:nvSpPr>
        <p:spPr>
          <a:xfrm>
            <a:off x="2052646" y="4857062"/>
            <a:ext cx="757662" cy="844547"/>
          </a:xfrm>
          <a:prstGeom prst="rect">
            <a:avLst/>
          </a:prstGeom>
        </p:spPr>
        <p:txBody>
          <a:bodyPr/>
          <a:lstStyle>
            <a:lvl1pPr marL="0" indent="0" algn="ctr">
              <a:buFontTx/>
              <a:buNone/>
              <a:defRPr sz="4800" b="1">
                <a:solidFill>
                  <a:srgbClr val="003057">
                    <a:alpha val="25000"/>
                  </a:srgbClr>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7</a:t>
            </a:r>
          </a:p>
        </p:txBody>
      </p:sp>
      <p:sp>
        <p:nvSpPr>
          <p:cNvPr id="48" name="Text Placeholder 6"/>
          <p:cNvSpPr>
            <a:spLocks noGrp="1"/>
          </p:cNvSpPr>
          <p:nvPr>
            <p:ph type="body" sz="quarter" idx="45" hasCustomPrompt="1"/>
          </p:nvPr>
        </p:nvSpPr>
        <p:spPr>
          <a:xfrm>
            <a:off x="2157157" y="5005016"/>
            <a:ext cx="548640" cy="548640"/>
          </a:xfrm>
          <a:prstGeom prst="rect">
            <a:avLst/>
          </a:prstGeom>
        </p:spPr>
        <p:txBody>
          <a:bodyPr lIns="0" tIns="0" rIns="0" bIns="0" anchor="ctr"/>
          <a:lstStyle>
            <a:lvl1pPr marL="0" indent="0" algn="ctr">
              <a:buFontTx/>
              <a:buNone/>
              <a:defRPr sz="2200" b="1">
                <a:solidFill>
                  <a:srgbClr val="003057"/>
                </a:solidFill>
                <a:latin typeface="Meta Offc" panose="020B0504030101020102" pitchFamily="34" charset="0"/>
                <a:cs typeface="Meta Offc" panose="020B0504030101020102" pitchFamily="34" charset="0"/>
              </a:defRPr>
            </a:lvl1pPr>
            <a:lvl2pPr marL="109728" indent="0">
              <a:buFontTx/>
              <a:buNone/>
              <a:defRPr/>
            </a:lvl2pPr>
            <a:lvl3pPr marL="228600" indent="0">
              <a:buFontTx/>
              <a:buNone/>
              <a:defRPr/>
            </a:lvl3pPr>
            <a:lvl4pPr marL="402336" indent="0">
              <a:buFontTx/>
              <a:buNone/>
              <a:defRPr/>
            </a:lvl4pPr>
            <a:lvl5pPr marL="512064" indent="0">
              <a:buFontTx/>
              <a:buNone/>
              <a:defRPr/>
            </a:lvl5pPr>
          </a:lstStyle>
          <a:p>
            <a:pPr lvl="0"/>
            <a:r>
              <a:rPr lang="en-US" dirty="0"/>
              <a:t>07</a:t>
            </a:r>
          </a:p>
        </p:txBody>
      </p:sp>
    </p:spTree>
    <p:extLst>
      <p:ext uri="{BB962C8B-B14F-4D97-AF65-F5344CB8AC3E}">
        <p14:creationId xmlns:p14="http://schemas.microsoft.com/office/powerpoint/2010/main" val="1616033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0" y="3277451"/>
            <a:ext cx="1439862" cy="720779"/>
          </a:xfrm>
          <a:prstGeom prst="rect">
            <a:avLst/>
          </a:prstGeom>
          <a:solidFill>
            <a:schemeClr val="bg1">
              <a:alpha val="12000"/>
            </a:schemeClr>
          </a:solidFill>
        </p:spPr>
        <p:txBody>
          <a:bodyPr/>
          <a:lstStyle>
            <a:lvl1pPr marL="0" indent="0">
              <a:buNone/>
              <a:defRPr sz="440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4"/>
            <a:ext cx="4030662" cy="432919"/>
          </a:xfrm>
          <a:prstGeom prst="rect">
            <a:avLst/>
          </a:prstGeom>
        </p:spPr>
        <p:txBody>
          <a:bodyPr/>
          <a:lstStyle>
            <a:lvl1pPr marL="0" indent="0">
              <a:buNone/>
              <a:defRPr sz="2000"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38232591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2"/>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2"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0" y="3277451"/>
            <a:ext cx="1439862" cy="720779"/>
          </a:xfrm>
          <a:prstGeom prst="rect">
            <a:avLst/>
          </a:prstGeom>
          <a:solidFill>
            <a:schemeClr val="bg1">
              <a:alpha val="12000"/>
            </a:schemeClr>
          </a:solidFill>
        </p:spPr>
        <p:txBody>
          <a:bodyPr/>
          <a:lstStyle>
            <a:lvl1pPr marL="0" indent="0">
              <a:buNone/>
              <a:defRPr sz="4400"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A</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4"/>
            <a:ext cx="4030662" cy="432919"/>
          </a:xfrm>
          <a:prstGeom prst="rect">
            <a:avLst/>
          </a:prstGeom>
        </p:spPr>
        <p:txBody>
          <a:bodyPr/>
          <a:lstStyle>
            <a:lvl1pPr marL="0" indent="0">
              <a:buNone/>
              <a:defRPr sz="2000" b="1" i="0">
                <a:solidFill>
                  <a:schemeClr val="accent1"/>
                </a:solidFill>
                <a:latin typeface="Meta Offc" panose="020B0504030101020102" pitchFamily="34" charset="0"/>
                <a:cs typeface="Meta Offc" panose="020B0504030101020102" pitchFamily="34" charset="0"/>
              </a:defRPr>
            </a:lvl1pPr>
          </a:lstStyle>
          <a:p>
            <a:pPr lvl="0"/>
            <a:r>
              <a:rPr lang="en-US" dirty="0"/>
              <a:t>Appendix</a:t>
            </a:r>
          </a:p>
        </p:txBody>
      </p:sp>
    </p:spTree>
    <p:extLst>
      <p:ext uri="{BB962C8B-B14F-4D97-AF65-F5344CB8AC3E}">
        <p14:creationId xmlns:p14="http://schemas.microsoft.com/office/powerpoint/2010/main" val="19481111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 Multiple Authors">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34956" y="2974019"/>
            <a:ext cx="6123444" cy="1472187"/>
          </a:xfrm>
          <a:prstGeom prst="rect">
            <a:avLst/>
          </a:prstGeom>
        </p:spPr>
      </p:pic>
      <p:sp>
        <p:nvSpPr>
          <p:cNvPr id="6" name="Rectangle 5"/>
          <p:cNvSpPr/>
          <p:nvPr userDrawn="1"/>
        </p:nvSpPr>
        <p:spPr>
          <a:xfrm>
            <a:off x="512788" y="6369047"/>
            <a:ext cx="4572000" cy="246221"/>
          </a:xfrm>
          <a:prstGeom prst="rect">
            <a:avLst/>
          </a:prstGeom>
        </p:spPr>
        <p:txBody>
          <a:bodyPr>
            <a:spAutoFit/>
          </a:bodyPr>
          <a:lstStyle/>
          <a:p>
            <a:r>
              <a:rPr lang="en-US" sz="1000" b="0" i="1"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000" b="0" i="1" baseline="0" dirty="0">
                <a:solidFill>
                  <a:schemeClr val="accent2">
                    <a:lumMod val="50000"/>
                  </a:schemeClr>
                </a:solidFill>
                <a:latin typeface="Meta Offc" panose="020B0504030101020102" pitchFamily="34" charset="0"/>
                <a:cs typeface="Meta Offc" panose="020B0504030101020102" pitchFamily="34" charset="0"/>
              </a:rPr>
              <a:t> Only </a:t>
            </a:r>
            <a:endParaRPr lang="en-US" sz="1000" b="0" i="1" dirty="0">
              <a:solidFill>
                <a:schemeClr val="accent2">
                  <a:lumMod val="50000"/>
                </a:schemeClr>
              </a:solidFill>
              <a:latin typeface="Meta Offc" panose="020B0504030101020102" pitchFamily="34" charset="0"/>
              <a:cs typeface="Meta Offc" panose="020B0504030101020102" pitchFamily="34" charset="0"/>
            </a:endParaRPr>
          </a:p>
        </p:txBody>
      </p:sp>
      <p:cxnSp>
        <p:nvCxnSpPr>
          <p:cNvPr id="13" name="Straight Connector 12"/>
          <p:cNvCxnSpPr/>
          <p:nvPr userDrawn="1"/>
        </p:nvCxnSpPr>
        <p:spPr>
          <a:xfrm>
            <a:off x="0" y="2966046"/>
            <a:ext cx="10058400"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userDrawn="1"/>
        </p:nvCxnSpPr>
        <p:spPr>
          <a:xfrm>
            <a:off x="0" y="4446206"/>
            <a:ext cx="9293346" cy="0"/>
          </a:xfrm>
          <a:prstGeom prst="line">
            <a:avLst/>
          </a:prstGeom>
          <a:ln>
            <a:solidFill>
              <a:schemeClr val="bg1">
                <a:lumMod val="65000"/>
              </a:schemeClr>
            </a:solidFill>
          </a:ln>
        </p:spPr>
        <p:style>
          <a:lnRef idx="1">
            <a:schemeClr val="accent2"/>
          </a:lnRef>
          <a:fillRef idx="0">
            <a:schemeClr val="accent2"/>
          </a:fillRef>
          <a:effectRef idx="0">
            <a:schemeClr val="accent2"/>
          </a:effectRef>
          <a:fontRef idx="minor">
            <a:schemeClr val="tx1"/>
          </a:fontRef>
        </p:style>
      </p:cxnSp>
      <p:sp>
        <p:nvSpPr>
          <p:cNvPr id="16" name="Text Placeholder 1"/>
          <p:cNvSpPr>
            <a:spLocks noGrp="1"/>
          </p:cNvSpPr>
          <p:nvPr>
            <p:ph type="body" sz="quarter" idx="10" hasCustomPrompt="1"/>
          </p:nvPr>
        </p:nvSpPr>
        <p:spPr>
          <a:xfrm>
            <a:off x="505274" y="1311863"/>
            <a:ext cx="4585066"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a:t>Title (Meta Office – 21 </a:t>
            </a:r>
            <a:r>
              <a:rPr lang="en-US" dirty="0" err="1"/>
              <a:t>pt</a:t>
            </a:r>
            <a:r>
              <a:rPr lang="en-US" dirty="0"/>
              <a:t>, bold)</a:t>
            </a:r>
          </a:p>
        </p:txBody>
      </p:sp>
      <p:sp>
        <p:nvSpPr>
          <p:cNvPr id="17" name="Text Placeholder 1"/>
          <p:cNvSpPr>
            <a:spLocks noGrp="1"/>
          </p:cNvSpPr>
          <p:nvPr>
            <p:ph type="body" sz="quarter" idx="12" hasCustomPrompt="1"/>
          </p:nvPr>
        </p:nvSpPr>
        <p:spPr>
          <a:xfrm>
            <a:off x="515106" y="1781798"/>
            <a:ext cx="3632199" cy="256859"/>
          </a:xfrm>
          <a:prstGeom prst="rect">
            <a:avLst/>
          </a:prstGeom>
        </p:spPr>
        <p:txBody>
          <a:bodyPr bIns="0"/>
          <a:lstStyle>
            <a:lvl1pPr marL="0" indent="0">
              <a:buNone/>
              <a:defRPr sz="130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Day Month, Year (Meta Office –</a:t>
            </a:r>
            <a:r>
              <a:rPr lang="en-US" sz="1300" b="0" baseline="0" dirty="0">
                <a:solidFill>
                  <a:schemeClr val="accent2">
                    <a:lumMod val="50000"/>
                  </a:schemeClr>
                </a:solidFill>
                <a:latin typeface="Meta Offc" panose="020B0504030101020102" pitchFamily="34" charset="0"/>
                <a:cs typeface="Meta Offc" panose="020B0504030101020102" pitchFamily="34" charset="0"/>
              </a:rPr>
              <a:t> 13 </a:t>
            </a:r>
            <a:r>
              <a:rPr lang="en-US" sz="1300" b="0" baseline="0" dirty="0" err="1">
                <a:solidFill>
                  <a:schemeClr val="accent2">
                    <a:lumMod val="50000"/>
                  </a:schemeClr>
                </a:solidFill>
                <a:latin typeface="Meta Offc" panose="020B0504030101020102" pitchFamily="34" charset="0"/>
                <a:cs typeface="Meta Offc" panose="020B0504030101020102" pitchFamily="34" charset="0"/>
              </a:rPr>
              <a:t>pt</a:t>
            </a:r>
            <a:r>
              <a:rPr lang="en-US" sz="1300" b="0" baseline="0" dirty="0">
                <a:solidFill>
                  <a:schemeClr val="accent2">
                    <a:lumMod val="50000"/>
                  </a:schemeClr>
                </a:solidFill>
                <a:latin typeface="Meta Offc" panose="020B0504030101020102" pitchFamily="34" charset="0"/>
                <a:cs typeface="Meta Offc" panose="020B0504030101020102" pitchFamily="34" charset="0"/>
              </a:rPr>
              <a:t>)</a:t>
            </a:r>
            <a:endParaRPr lang="en-US" sz="1300" b="0" dirty="0">
              <a:solidFill>
                <a:schemeClr val="accent2">
                  <a:lumMod val="50000"/>
                </a:schemeClr>
              </a:solidFill>
              <a:latin typeface="Meta Offc" panose="020B0504030101020102" pitchFamily="34" charset="0"/>
              <a:cs typeface="Meta Offc" panose="020B0504030101020102" pitchFamily="34" charset="0"/>
            </a:endParaRPr>
          </a:p>
        </p:txBody>
      </p:sp>
      <p:sp>
        <p:nvSpPr>
          <p:cNvPr id="21" name="Text Placeholder 6"/>
          <p:cNvSpPr>
            <a:spLocks noGrp="1"/>
          </p:cNvSpPr>
          <p:nvPr>
            <p:ph type="body" sz="quarter" idx="13" hasCustomPrompt="1"/>
          </p:nvPr>
        </p:nvSpPr>
        <p:spPr>
          <a:xfrm>
            <a:off x="514701" y="5092924"/>
            <a:ext cx="2351047"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b="1" dirty="0">
                <a:solidFill>
                  <a:schemeClr val="accent2">
                    <a:lumMod val="50000"/>
                  </a:schemeClr>
                </a:solidFill>
                <a:latin typeface="Meta Offc" panose="020B0504030101020102" pitchFamily="34" charset="0"/>
                <a:cs typeface="Meta Offc" panose="020B0504030101020102" pitchFamily="34" charset="0"/>
              </a:rPr>
              <a:t>Name (Meta Office –</a:t>
            </a:r>
            <a:r>
              <a:rPr lang="en-US" sz="1200" b="1" baseline="0" dirty="0">
                <a:solidFill>
                  <a:schemeClr val="accent2">
                    <a:lumMod val="50000"/>
                  </a:schemeClr>
                </a:solidFill>
                <a:latin typeface="Meta Offc" panose="020B0504030101020102" pitchFamily="34" charset="0"/>
                <a:cs typeface="Meta Offc" panose="020B0504030101020102" pitchFamily="34" charset="0"/>
              </a:rPr>
              <a:t> 12 </a:t>
            </a:r>
            <a:r>
              <a:rPr lang="en-US" sz="1200" b="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1" baseline="0" dirty="0">
                <a:solidFill>
                  <a:schemeClr val="accent2">
                    <a:lumMod val="50000"/>
                  </a:schemeClr>
                </a:solidFill>
                <a:latin typeface="Meta Offc" panose="020B0504030101020102" pitchFamily="34" charset="0"/>
                <a:cs typeface="Meta Offc" panose="020B0504030101020102" pitchFamily="34" charset="0"/>
              </a:rPr>
              <a:t> bold)</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2" name="Text Placeholder 6"/>
          <p:cNvSpPr>
            <a:spLocks noGrp="1"/>
          </p:cNvSpPr>
          <p:nvPr>
            <p:ph type="body" sz="quarter" idx="16" hasCustomPrompt="1"/>
          </p:nvPr>
        </p:nvSpPr>
        <p:spPr>
          <a:xfrm>
            <a:off x="515107" y="5289695"/>
            <a:ext cx="235104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3" name="Text Placeholder 6"/>
          <p:cNvSpPr>
            <a:spLocks noGrp="1"/>
          </p:cNvSpPr>
          <p:nvPr>
            <p:ph type="body" sz="quarter" idx="17" hasCustomPrompt="1"/>
          </p:nvPr>
        </p:nvSpPr>
        <p:spPr>
          <a:xfrm>
            <a:off x="514701" y="5487833"/>
            <a:ext cx="2351047"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4" name="Text Placeholder 6"/>
          <p:cNvSpPr>
            <a:spLocks noGrp="1"/>
          </p:cNvSpPr>
          <p:nvPr>
            <p:ph type="body" sz="quarter" idx="18" hasCustomPrompt="1"/>
          </p:nvPr>
        </p:nvSpPr>
        <p:spPr>
          <a:xfrm>
            <a:off x="515106" y="5698697"/>
            <a:ext cx="2351047" cy="242647"/>
          </a:xfrm>
          <a:prstGeom prst="rect">
            <a:avLst/>
          </a:prstGeom>
        </p:spPr>
        <p:txBody>
          <a:bodyPr/>
          <a:lstStyle>
            <a:lvl1pPr marL="0" indent="0">
              <a:spcBef>
                <a:spcPts val="0"/>
              </a:spcBef>
              <a:buNone/>
              <a:defRPr sz="1200" baseline="0">
                <a:solidFill>
                  <a:srgbClr val="000000"/>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a:t>
            </a:r>
            <a:endParaRPr lang="en-US" sz="1200" i="1"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5" name="Text Placeholder 6"/>
          <p:cNvSpPr>
            <a:spLocks noGrp="1"/>
          </p:cNvSpPr>
          <p:nvPr>
            <p:ph type="body" sz="quarter" idx="23" hasCustomPrompt="1"/>
          </p:nvPr>
        </p:nvSpPr>
        <p:spPr>
          <a:xfrm>
            <a:off x="3030637" y="5092924"/>
            <a:ext cx="2351047"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b="1" dirty="0">
                <a:solidFill>
                  <a:schemeClr val="accent2">
                    <a:lumMod val="50000"/>
                  </a:schemeClr>
                </a:solidFill>
                <a:latin typeface="Meta Offc" panose="020B0504030101020102" pitchFamily="34" charset="0"/>
                <a:cs typeface="Meta Offc" panose="020B0504030101020102" pitchFamily="34" charset="0"/>
              </a:rPr>
              <a:t>Name (Meta Office –</a:t>
            </a:r>
            <a:r>
              <a:rPr lang="en-US" sz="1200" b="1" baseline="0" dirty="0">
                <a:solidFill>
                  <a:schemeClr val="accent2">
                    <a:lumMod val="50000"/>
                  </a:schemeClr>
                </a:solidFill>
                <a:latin typeface="Meta Offc" panose="020B0504030101020102" pitchFamily="34" charset="0"/>
                <a:cs typeface="Meta Offc" panose="020B0504030101020102" pitchFamily="34" charset="0"/>
              </a:rPr>
              <a:t> 12 </a:t>
            </a:r>
            <a:r>
              <a:rPr lang="en-US" sz="1200" b="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1" baseline="0" dirty="0">
                <a:solidFill>
                  <a:schemeClr val="accent2">
                    <a:lumMod val="50000"/>
                  </a:schemeClr>
                </a:solidFill>
                <a:latin typeface="Meta Offc" panose="020B0504030101020102" pitchFamily="34" charset="0"/>
                <a:cs typeface="Meta Offc" panose="020B0504030101020102" pitchFamily="34" charset="0"/>
              </a:rPr>
              <a:t> bold)</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6" name="Text Placeholder 6"/>
          <p:cNvSpPr>
            <a:spLocks noGrp="1"/>
          </p:cNvSpPr>
          <p:nvPr>
            <p:ph type="body" sz="quarter" idx="24" hasCustomPrompt="1"/>
          </p:nvPr>
        </p:nvSpPr>
        <p:spPr>
          <a:xfrm>
            <a:off x="3031043" y="5289695"/>
            <a:ext cx="235104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7" name="Text Placeholder 6"/>
          <p:cNvSpPr>
            <a:spLocks noGrp="1"/>
          </p:cNvSpPr>
          <p:nvPr>
            <p:ph type="body" sz="quarter" idx="25" hasCustomPrompt="1"/>
          </p:nvPr>
        </p:nvSpPr>
        <p:spPr>
          <a:xfrm>
            <a:off x="3030637" y="5487833"/>
            <a:ext cx="2351047"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8" name="Text Placeholder 6"/>
          <p:cNvSpPr>
            <a:spLocks noGrp="1"/>
          </p:cNvSpPr>
          <p:nvPr>
            <p:ph type="body" sz="quarter" idx="26" hasCustomPrompt="1"/>
          </p:nvPr>
        </p:nvSpPr>
        <p:spPr>
          <a:xfrm>
            <a:off x="3031042" y="5698697"/>
            <a:ext cx="2351047" cy="242647"/>
          </a:xfrm>
          <a:prstGeom prst="rect">
            <a:avLst/>
          </a:prstGeom>
        </p:spPr>
        <p:txBody>
          <a:bodyPr/>
          <a:lstStyle>
            <a:lvl1pPr marL="0" indent="0">
              <a:spcBef>
                <a:spcPts val="0"/>
              </a:spcBef>
              <a:buNone/>
              <a:defRPr sz="1200" baseline="0">
                <a:solidFill>
                  <a:srgbClr val="000000"/>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a:t>
            </a:r>
            <a:endParaRPr lang="en-US" sz="1200" i="1"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9" name="Text Placeholder 6"/>
          <p:cNvSpPr>
            <a:spLocks noGrp="1"/>
          </p:cNvSpPr>
          <p:nvPr>
            <p:ph type="body" sz="quarter" idx="27" hasCustomPrompt="1"/>
          </p:nvPr>
        </p:nvSpPr>
        <p:spPr>
          <a:xfrm>
            <a:off x="5545763" y="5092924"/>
            <a:ext cx="2351047"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b="1" dirty="0">
                <a:solidFill>
                  <a:schemeClr val="accent2">
                    <a:lumMod val="50000"/>
                  </a:schemeClr>
                </a:solidFill>
                <a:latin typeface="Meta Offc" panose="020B0504030101020102" pitchFamily="34" charset="0"/>
                <a:cs typeface="Meta Offc" panose="020B0504030101020102" pitchFamily="34" charset="0"/>
              </a:rPr>
              <a:t>Name (Meta Office –</a:t>
            </a:r>
            <a:r>
              <a:rPr lang="en-US" sz="1200" b="1" baseline="0" dirty="0">
                <a:solidFill>
                  <a:schemeClr val="accent2">
                    <a:lumMod val="50000"/>
                  </a:schemeClr>
                </a:solidFill>
                <a:latin typeface="Meta Offc" panose="020B0504030101020102" pitchFamily="34" charset="0"/>
                <a:cs typeface="Meta Offc" panose="020B0504030101020102" pitchFamily="34" charset="0"/>
              </a:rPr>
              <a:t> 12 </a:t>
            </a:r>
            <a:r>
              <a:rPr lang="en-US" sz="1200" b="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1" baseline="0" dirty="0">
                <a:solidFill>
                  <a:schemeClr val="accent2">
                    <a:lumMod val="50000"/>
                  </a:schemeClr>
                </a:solidFill>
                <a:latin typeface="Meta Offc" panose="020B0504030101020102" pitchFamily="34" charset="0"/>
                <a:cs typeface="Meta Offc" panose="020B0504030101020102" pitchFamily="34" charset="0"/>
              </a:rPr>
              <a:t> bold)</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30" name="Text Placeholder 6"/>
          <p:cNvSpPr>
            <a:spLocks noGrp="1"/>
          </p:cNvSpPr>
          <p:nvPr>
            <p:ph type="body" sz="quarter" idx="28" hasCustomPrompt="1"/>
          </p:nvPr>
        </p:nvSpPr>
        <p:spPr>
          <a:xfrm>
            <a:off x="5546169" y="5289695"/>
            <a:ext cx="235104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31" name="Text Placeholder 6"/>
          <p:cNvSpPr>
            <a:spLocks noGrp="1"/>
          </p:cNvSpPr>
          <p:nvPr>
            <p:ph type="body" sz="quarter" idx="29" hasCustomPrompt="1"/>
          </p:nvPr>
        </p:nvSpPr>
        <p:spPr>
          <a:xfrm>
            <a:off x="5545763" y="5487833"/>
            <a:ext cx="2351047"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32" name="Text Placeholder 6"/>
          <p:cNvSpPr>
            <a:spLocks noGrp="1"/>
          </p:cNvSpPr>
          <p:nvPr>
            <p:ph type="body" sz="quarter" idx="30" hasCustomPrompt="1"/>
          </p:nvPr>
        </p:nvSpPr>
        <p:spPr>
          <a:xfrm>
            <a:off x="5546168" y="5698697"/>
            <a:ext cx="2351047" cy="242647"/>
          </a:xfrm>
          <a:prstGeom prst="rect">
            <a:avLst/>
          </a:prstGeom>
        </p:spPr>
        <p:txBody>
          <a:bodyPr/>
          <a:lstStyle>
            <a:lvl1pPr marL="0" indent="0">
              <a:spcBef>
                <a:spcPts val="0"/>
              </a:spcBef>
              <a:buNone/>
              <a:defRPr sz="1200" baseline="0">
                <a:solidFill>
                  <a:srgbClr val="000000"/>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a:t>
            </a:r>
            <a:endParaRPr lang="en-US" sz="1200" i="1"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830590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rategy Disclosure">
    <p:spTree>
      <p:nvGrpSpPr>
        <p:cNvPr id="1" name=""/>
        <p:cNvGrpSpPr/>
        <p:nvPr/>
      </p:nvGrpSpPr>
      <p:grpSpPr>
        <a:xfrm>
          <a:off x="0" y="0"/>
          <a:ext cx="0" cy="0"/>
          <a:chOff x="0" y="0"/>
          <a:chExt cx="0" cy="0"/>
        </a:xfrm>
      </p:grpSpPr>
      <p:sp>
        <p:nvSpPr>
          <p:cNvPr id="2" name="TextBox 1"/>
          <p:cNvSpPr txBox="1"/>
          <p:nvPr userDrawn="1"/>
        </p:nvSpPr>
        <p:spPr>
          <a:xfrm>
            <a:off x="421201" y="1159497"/>
            <a:ext cx="9216000" cy="5278368"/>
          </a:xfrm>
          <a:prstGeom prst="rect">
            <a:avLst/>
          </a:prstGeom>
          <a:noFill/>
        </p:spPr>
        <p:txBody>
          <a:bodyPr wrap="square" rtlCol="0">
            <a:spAutoFit/>
          </a:bodyPr>
          <a:lstStyle/>
          <a:p>
            <a:pPr lvl="0" algn="just"/>
            <a:r>
              <a:rPr lang="en-US" sz="1100" dirty="0"/>
              <a:t>This material is prepared by the Fixed Income Department of Stifel Nicolaus &amp; Co (“Stifel”) and intended for Institutional Use Only and is not intended for use by retail clients. The information contained herein has been prepared solely for informational purposes and is not an offer to buy or sell or a solicitation of an offer to buy or sell any security or instrument or to participate in any trading strategy. Your decision to invest in any security or instrument, liquidate or hold a current position should be made after consultation with legal, tax and accounting professionals in light of your own profile, investment strategy, and risk tolerance.</a:t>
            </a:r>
          </a:p>
          <a:p>
            <a:pPr lvl="0" algn="just"/>
            <a:endParaRPr lang="en-US" sz="1100" dirty="0"/>
          </a:p>
          <a:p>
            <a:pPr lvl="0" algn="just"/>
            <a:r>
              <a:rPr lang="en-US" sz="1100" dirty="0"/>
              <a:t>All materials, including proposed terms and conditions, are indicative and for discussion purposes only. Finalized terms and conditions are subject to further discussion and negotiation and will be evidenced by a formal agreement. Opinions expressed are current as of the date of this publication and are subject to change without notice and may differ from those of the Fixed Income Research Department or other departments that produce similar material. The information contained herein is confidential. By accepting this information, the recipient agrees that it will, and it will cause its directors, partners, officers, employees and representatives to use the information only to evaluate its potential interest in the strategies described herein and for no other purpose and will not divulge any such information to any other party. Any reproduction of this information, in whole or in part, is prohibited. Except in so far as required to do so to comply with applicable law or regulation, express or implied, no warranty whatsoever, including but not limited to, warranties as to quality, accuracy, performance, timeliness, continued availability or completeness of any information contained herein is made. Any historical price(s) or value(s) are also only as of the date indicated. </a:t>
            </a:r>
          </a:p>
          <a:p>
            <a:pPr lvl="0" algn="just"/>
            <a:endParaRPr lang="en-US" sz="1100" dirty="0"/>
          </a:p>
          <a:p>
            <a:pPr lvl="0" algn="just"/>
            <a:r>
              <a:rPr lang="en-US" sz="1100" dirty="0"/>
              <a:t>Stifel does not provide accounting, tax or legal advice; however, you should be aware that any proposed indicative transaction could have accounting, tax, legal or other implications that should be discussed with your advisors and or counsel. The materials should not be relied upon for the maintenance of your books and records or for any tax, accounting, legal or other purposes. In addition, we mutually agree that, subject to applicable law, you may disclose any and all aspects of any potential transaction or structure described herein that are necessary to support any U.S. federal income tax benefits, without Stifel imposing any limitation of any kind.</a:t>
            </a:r>
          </a:p>
          <a:p>
            <a:pPr lvl="0" algn="just"/>
            <a:endParaRPr lang="en-US" sz="1100" dirty="0"/>
          </a:p>
          <a:p>
            <a:pPr lvl="0" algn="just"/>
            <a:r>
              <a:rPr lang="en-US" sz="1100" dirty="0"/>
              <a:t>Stifel shall have no liability, contingent or otherwise, to the user or to third parties, or any responsibility whatsoever, for the correctness, quality, accuracy, timeliness, pricing, reliability, performance or completeness of the data or formulae provided herein or for any other aspect of the performance of this material. In no event will Stifel be liable for any special, indirect, incidental or consequential damages which may be incurred or experienced on account of the user using the data provided herein or this material. </a:t>
            </a:r>
          </a:p>
          <a:p>
            <a:pPr lvl="0" algn="just"/>
            <a:endParaRPr lang="en-US" sz="1100" dirty="0"/>
          </a:p>
          <a:p>
            <a:pPr lvl="0" algn="just"/>
            <a:r>
              <a:rPr lang="en-US" sz="1100" dirty="0"/>
              <a:t>Stifel Nicolaus &amp; Co is a broker-dealer registered with the United States Securities and Exchange Commission and is a member FINRA, NYSE &amp; SIPC. © 2021</a:t>
            </a:r>
          </a:p>
          <a:p>
            <a:pPr algn="just"/>
            <a:endParaRPr lang="en-US" dirty="0"/>
          </a:p>
        </p:txBody>
      </p:sp>
      <p:sp>
        <p:nvSpPr>
          <p:cNvPr id="4" name="TextBox 3"/>
          <p:cNvSpPr txBox="1"/>
          <p:nvPr userDrawn="1"/>
        </p:nvSpPr>
        <p:spPr>
          <a:xfrm>
            <a:off x="329760" y="548640"/>
            <a:ext cx="9444160" cy="528479"/>
          </a:xfrm>
          <a:prstGeom prst="rect">
            <a:avLst/>
          </a:prstGeom>
          <a:noFill/>
        </p:spPr>
        <p:txBody>
          <a:bodyPr wrap="square" rtlCol="0">
            <a:noAutofit/>
          </a:bodyPr>
          <a:lstStyle/>
          <a:p>
            <a:r>
              <a:rPr lang="en-US" b="1" dirty="0"/>
              <a:t>Disclosure</a:t>
            </a:r>
          </a:p>
        </p:txBody>
      </p:sp>
    </p:spTree>
    <p:extLst>
      <p:ext uri="{BB962C8B-B14F-4D97-AF65-F5344CB8AC3E}">
        <p14:creationId xmlns:p14="http://schemas.microsoft.com/office/powerpoint/2010/main" val="376457814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con Disclosure">
    <p:spTree>
      <p:nvGrpSpPr>
        <p:cNvPr id="1" name=""/>
        <p:cNvGrpSpPr/>
        <p:nvPr/>
      </p:nvGrpSpPr>
      <p:grpSpPr>
        <a:xfrm>
          <a:off x="0" y="0"/>
          <a:ext cx="0" cy="0"/>
          <a:chOff x="0" y="0"/>
          <a:chExt cx="0" cy="0"/>
        </a:xfrm>
      </p:grpSpPr>
      <p:sp>
        <p:nvSpPr>
          <p:cNvPr id="4" name="TextBox 3"/>
          <p:cNvSpPr txBox="1"/>
          <p:nvPr userDrawn="1"/>
        </p:nvSpPr>
        <p:spPr>
          <a:xfrm>
            <a:off x="329760" y="548640"/>
            <a:ext cx="9444160" cy="528479"/>
          </a:xfrm>
          <a:prstGeom prst="rect">
            <a:avLst/>
          </a:prstGeom>
          <a:noFill/>
        </p:spPr>
        <p:txBody>
          <a:bodyPr wrap="square" rtlCol="0">
            <a:noAutofit/>
          </a:bodyPr>
          <a:lstStyle/>
          <a:p>
            <a:r>
              <a:rPr lang="en-US" b="1" dirty="0"/>
              <a:t>Disclosure and Disclaimer</a:t>
            </a:r>
          </a:p>
        </p:txBody>
      </p:sp>
      <p:sp>
        <p:nvSpPr>
          <p:cNvPr id="5" name="TextBox 4"/>
          <p:cNvSpPr txBox="1"/>
          <p:nvPr userDrawn="1"/>
        </p:nvSpPr>
        <p:spPr>
          <a:xfrm>
            <a:off x="395926" y="1052052"/>
            <a:ext cx="9200561" cy="6386364"/>
          </a:xfrm>
          <a:prstGeom prst="rect">
            <a:avLst/>
          </a:prstGeom>
          <a:noFill/>
        </p:spPr>
        <p:txBody>
          <a:bodyPr wrap="square" rtlCol="0">
            <a:spAutoFit/>
          </a:bodyPr>
          <a:lstStyle/>
          <a:p>
            <a:pPr lvl="0" algn="just"/>
            <a:r>
              <a:rPr lang="en-US" sz="1050" dirty="0"/>
              <a:t>The Fixed Income Capital Markets trading area of Stifel, Nicolaus &amp; Company, Incorporated may own debt securities of the borrower or borrowers mentioned in this report and may make a market in the aforementioned securities as of the date of issuance of this research report.</a:t>
            </a:r>
            <a:r>
              <a:rPr lang="en-US" sz="1050" baseline="0" dirty="0"/>
              <a:t> </a:t>
            </a:r>
            <a:r>
              <a:rPr lang="en-US" sz="1050" dirty="0"/>
              <a:t>Please visit the Research Page at www.stifel.com for the current research disclosures applicable to the companies mentioned in this publication that are within Stifel’s coverage universe.</a:t>
            </a:r>
          </a:p>
          <a:p>
            <a:pPr lvl="0" algn="just"/>
            <a:endParaRPr lang="en-US" sz="1050" dirty="0"/>
          </a:p>
          <a:p>
            <a:pPr lvl="0" algn="just"/>
            <a:r>
              <a:rPr lang="en-US" sz="1050" dirty="0"/>
              <a:t>The information contained herein has been prepared from sources believed reliable but is not guaranteed by Stifel and is not a complete summary or statement of all available data, nor is it to be construed as an offer to buy or sell any securities referred to herein. Opinions expressed are subject to change without notice and do not take into account the particular investment objectives, financial situation or needs of investors. Employees of Stifel or its affiliates may, at times, release written or oral commentary, technical analysis or trading strategies that differ from the opinions expressed within. No investments or services mentioned are available to “private customers” in the European Economic Area or to anyone in Canada other than a “Designated Institution”. The employees involved in the preparation or the issuance of this communication may have positions in the securities or options of the issuer/s discussed or recommended herein.</a:t>
            </a:r>
          </a:p>
          <a:p>
            <a:pPr lvl="0" algn="just"/>
            <a:endParaRPr lang="en-US" sz="1050" dirty="0"/>
          </a:p>
          <a:p>
            <a:pPr lvl="0" algn="just"/>
            <a:r>
              <a:rPr lang="en-US" sz="1050" dirty="0"/>
              <a:t>Stifel is a multi-disciplined financial services firm that regularly seeks investment banking assignments and compensation from issuers for services including, but not limited to, acting as an underwriter in an offering or financial advisor in a merger or acquisition, or serving as a placement agent in private transactions. Moreover, Stifel and its affiliates and their respective shareholders, directors, officers and/or employees, may from time to time have long or short positions in such securities or in options or other derivative instruments based thereon.</a:t>
            </a:r>
          </a:p>
          <a:p>
            <a:pPr lvl="0" algn="just"/>
            <a:endParaRPr lang="en-US" sz="1050" dirty="0"/>
          </a:p>
          <a:p>
            <a:pPr lvl="0" algn="just"/>
            <a:r>
              <a:rPr lang="en-US" sz="1050" dirty="0"/>
              <a:t>Stifel Fixed Income Capital Markets research and strategy analysts (“FICM Analysts”) are not compensated directly or indirectly based on specific investment banking services transactions with the borrower or borrowers mentioned in this report or on FICM Analyst specific recommendations or views (whether or not contained in this or any other Stifel report), nor are FICM Analysts supervised by Stifel investment banking personnel; FICM Analysts receive compensation, however, based on the profitability of both Stifel (which includes investment banking) and Stifel FICM. The views, if any, expressed by FICM Analysts herein accurately reflect their personal professional views about subject securities and borrowers. For additional information on investment risks (including, but not limited to, market risks, credit ratings and specific securities provisions), contact your Stifel financial advisor or salesperson.</a:t>
            </a:r>
          </a:p>
          <a:p>
            <a:pPr lvl="0" algn="just"/>
            <a:endParaRPr lang="en-US" sz="1050" dirty="0"/>
          </a:p>
          <a:p>
            <a:pPr lvl="0" algn="just"/>
            <a:r>
              <a:rPr lang="en-US" sz="1050" dirty="0"/>
              <a:t>Our investment rating system is three‐tiered, defined as follows:</a:t>
            </a:r>
          </a:p>
          <a:p>
            <a:pPr lvl="0" algn="just"/>
            <a:r>
              <a:rPr lang="en-US" sz="1050" dirty="0"/>
              <a:t>Outperform ‐ For credit specific recommendations we expect the identified credit to outperform its sector</a:t>
            </a:r>
            <a:r>
              <a:rPr lang="en-US" sz="1050" baseline="0" dirty="0"/>
              <a:t> </a:t>
            </a:r>
            <a:r>
              <a:rPr lang="en-US" sz="1050" dirty="0"/>
              <a:t>specific peers over the next six months.</a:t>
            </a:r>
          </a:p>
          <a:p>
            <a:pPr lvl="0" algn="just"/>
            <a:r>
              <a:rPr lang="en-US" sz="1050" dirty="0"/>
              <a:t>Market perform ‐ For credit specific recommendations we expect the identified credit to perform approximately</a:t>
            </a:r>
            <a:r>
              <a:rPr lang="en-US" sz="1050" baseline="0" dirty="0"/>
              <a:t> </a:t>
            </a:r>
            <a:r>
              <a:rPr lang="en-US" sz="1050" dirty="0"/>
              <a:t>in line with its sector specific peers over the next six months.</a:t>
            </a:r>
          </a:p>
          <a:p>
            <a:pPr lvl="0" algn="just"/>
            <a:r>
              <a:rPr lang="en-US" sz="1050" dirty="0"/>
              <a:t>Underperform ‐ For credit specific recommendations we expect the identified credit to underperform its sector</a:t>
            </a:r>
            <a:r>
              <a:rPr lang="en-US" sz="1050" baseline="0" dirty="0"/>
              <a:t> </a:t>
            </a:r>
            <a:r>
              <a:rPr lang="en-US" sz="1050" dirty="0"/>
              <a:t>specific peers over the next six months.</a:t>
            </a:r>
          </a:p>
          <a:p>
            <a:pPr lvl="0" algn="just"/>
            <a:br>
              <a:rPr lang="en-US" sz="1050" dirty="0"/>
            </a:br>
            <a:r>
              <a:rPr lang="en-US" sz="1050" dirty="0"/>
              <a:t>Additional Information Is Available Upon Request</a:t>
            </a:r>
          </a:p>
          <a:p>
            <a:pPr lvl="0" algn="just"/>
            <a:endParaRPr lang="en-US" sz="1050" dirty="0"/>
          </a:p>
          <a:p>
            <a:pPr lvl="0" algn="just"/>
            <a:r>
              <a:rPr lang="en-US" sz="1050" dirty="0"/>
              <a:t>I, Lindsey Piegza, certify that the views expressed in this research report accurately reflect my personal views about the subject securities or issuers; and I certify that no part of  my compensation was, is, or will be directly or indirectly related to the specific recommendations or views contained in this research report.</a:t>
            </a:r>
          </a:p>
          <a:p>
            <a:pPr lvl="0" algn="just"/>
            <a:endParaRPr lang="en-US" sz="1050" dirty="0"/>
          </a:p>
          <a:p>
            <a:pPr lvl="0" algn="just"/>
            <a:r>
              <a:rPr lang="en-US" sz="1050" dirty="0"/>
              <a:t>© 2021 Stifel, Nicolaus &amp; Company, Incorporated, One South Street, Baltimore, MD 21202. All rights reserved. </a:t>
            </a:r>
          </a:p>
          <a:p>
            <a:pPr lvl="0" algn="just"/>
            <a:endParaRPr lang="en-US" sz="1050" dirty="0"/>
          </a:p>
          <a:p>
            <a:pPr algn="just"/>
            <a:endParaRPr lang="en-US" sz="1000" dirty="0"/>
          </a:p>
        </p:txBody>
      </p:sp>
    </p:spTree>
    <p:extLst>
      <p:ext uri="{BB962C8B-B14F-4D97-AF65-F5344CB8AC3E}">
        <p14:creationId xmlns:p14="http://schemas.microsoft.com/office/powerpoint/2010/main" val="42168710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ubhead-16pt, Bullets-14p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5355772" y="914784"/>
            <a:ext cx="4245428"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8" name="Text Placeholder 4"/>
          <p:cNvSpPr>
            <a:spLocks noGrp="1"/>
          </p:cNvSpPr>
          <p:nvPr>
            <p:ph type="body" sz="quarter" idx="14" hasCustomPrompt="1"/>
          </p:nvPr>
        </p:nvSpPr>
        <p:spPr>
          <a:xfrm>
            <a:off x="421200" y="1131812"/>
            <a:ext cx="9216000" cy="414384"/>
          </a:xfrm>
          <a:prstGeom prst="rect">
            <a:avLst/>
          </a:prstGeom>
        </p:spPr>
        <p:txBody>
          <a:bodyPr lIns="91440" rIns="91440"/>
          <a:lstStyle>
            <a:lvl1pPr marL="0" indent="0">
              <a:lnSpc>
                <a:spcPct val="110000"/>
              </a:lnSpc>
              <a:spcBef>
                <a:spcPts val="0"/>
              </a:spcBef>
              <a:spcAft>
                <a:spcPts val="1197"/>
              </a:spcAft>
              <a:buFont typeface="Wingdings" panose="05000000000000000000" pitchFamily="2" charset="2"/>
              <a:buNone/>
              <a:defRPr sz="1596" baseline="0">
                <a:solidFill>
                  <a:schemeClr val="accent1"/>
                </a:solidFill>
              </a:defRPr>
            </a:lvl1pPr>
            <a:lvl2pPr marL="338894" indent="-163113">
              <a:buFont typeface="Wingdings" panose="05000000000000000000" pitchFamily="2" charset="2"/>
              <a:buChar char="§"/>
              <a:defRPr sz="1596">
                <a:solidFill>
                  <a:schemeClr val="accent1"/>
                </a:solidFill>
              </a:defRPr>
            </a:lvl2pPr>
          </a:lstStyle>
          <a:p>
            <a:pPr lvl="0"/>
            <a:r>
              <a:rPr lang="en-US" dirty="0"/>
              <a:t>Subhead (Meta Office – 16 </a:t>
            </a:r>
            <a:r>
              <a:rPr lang="en-US" dirty="0" err="1"/>
              <a:t>pt</a:t>
            </a:r>
            <a:r>
              <a:rPr lang="en-US" dirty="0"/>
              <a:t>)</a:t>
            </a:r>
          </a:p>
        </p:txBody>
      </p:sp>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1"/>
            <a:ext cx="9216000" cy="569279"/>
          </a:xfrm>
          <a:prstGeom prst="rect">
            <a:avLst/>
          </a:prstGeom>
        </p:spPr>
        <p:txBody>
          <a:bodyPr lIns="0" anchor="b" anchorCtr="0"/>
          <a:lstStyle>
            <a:lvl1pPr>
              <a:defRPr sz="1796" b="1">
                <a:solidFill>
                  <a:schemeClr val="accent1"/>
                </a:solidFill>
                <a:latin typeface="Meta Offc" panose="020B0504030101020102" pitchFamily="34" charset="0"/>
              </a:defRPr>
            </a:lvl1pPr>
          </a:lstStyle>
          <a:p>
            <a:r>
              <a:rPr lang="en-GB" dirty="0"/>
              <a:t>Header (Meta Office - 18pt, bold)</a:t>
            </a:r>
            <a:endParaRPr lang="en-US" dirty="0"/>
          </a:p>
        </p:txBody>
      </p:sp>
      <p:sp>
        <p:nvSpPr>
          <p:cNvPr id="5" name="Text Placeholder 4"/>
          <p:cNvSpPr>
            <a:spLocks noGrp="1"/>
          </p:cNvSpPr>
          <p:nvPr>
            <p:ph type="body" sz="quarter" idx="15" hasCustomPrompt="1"/>
          </p:nvPr>
        </p:nvSpPr>
        <p:spPr>
          <a:xfrm>
            <a:off x="421200" y="1546195"/>
            <a:ext cx="9216000" cy="5012894"/>
          </a:xfrm>
          <a:prstGeom prst="rect">
            <a:avLst/>
          </a:prstGeom>
        </p:spPr>
        <p:txBody>
          <a:bodyPr lIns="91440" rIns="91440"/>
          <a:lstStyle>
            <a:lvl1pPr marL="0" indent="0">
              <a:lnSpc>
                <a:spcPct val="110000"/>
              </a:lnSpc>
              <a:spcBef>
                <a:spcPts val="0"/>
              </a:spcBef>
              <a:spcAft>
                <a:spcPts val="1197"/>
              </a:spcAft>
              <a:buFont typeface="Wingdings" panose="05000000000000000000" pitchFamily="2" charset="2"/>
              <a:buNone/>
              <a:defRPr sz="1396" baseline="0">
                <a:solidFill>
                  <a:schemeClr val="accent1"/>
                </a:solidFill>
              </a:defRPr>
            </a:lvl1pPr>
            <a:lvl2pPr marL="338894" indent="-163113">
              <a:buFont typeface="Wingdings" panose="05000000000000000000" pitchFamily="2" charset="2"/>
              <a:buChar char="§"/>
              <a:defRPr sz="1596">
                <a:solidFill>
                  <a:schemeClr val="accent1"/>
                </a:solidFill>
              </a:defRPr>
            </a:lvl2pPr>
          </a:lstStyle>
          <a:p>
            <a:pPr lvl="0"/>
            <a:r>
              <a:rPr lang="en-US" dirty="0"/>
              <a:t>Body (Meta Office – 14 </a:t>
            </a:r>
            <a:r>
              <a:rPr lang="en-US" dirty="0" err="1"/>
              <a:t>pt</a:t>
            </a:r>
            <a:r>
              <a:rPr lang="en-US" dirty="0"/>
              <a:t>)</a:t>
            </a:r>
          </a:p>
        </p:txBody>
      </p:sp>
    </p:spTree>
    <p:extLst>
      <p:ext uri="{BB962C8B-B14F-4D97-AF65-F5344CB8AC3E}">
        <p14:creationId xmlns:p14="http://schemas.microsoft.com/office/powerpoint/2010/main" val="3237084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7305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7" name="Text Placeholder 6"/>
          <p:cNvSpPr>
            <a:spLocks noGrp="1"/>
          </p:cNvSpPr>
          <p:nvPr>
            <p:ph type="body" sz="quarter" idx="11" hasCustomPrompt="1"/>
          </p:nvPr>
        </p:nvSpPr>
        <p:spPr>
          <a:xfrm>
            <a:off x="2073526" y="943820"/>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1</a:t>
            </a:r>
          </a:p>
        </p:txBody>
      </p:sp>
      <p:sp>
        <p:nvSpPr>
          <p:cNvPr id="28" name="Text Placeholder 6"/>
          <p:cNvSpPr>
            <a:spLocks noGrp="1"/>
          </p:cNvSpPr>
          <p:nvPr>
            <p:ph type="body" sz="quarter" idx="12" hasCustomPrompt="1"/>
          </p:nvPr>
        </p:nvSpPr>
        <p:spPr>
          <a:xfrm>
            <a:off x="2073526" y="1596459"/>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2</a:t>
            </a:r>
          </a:p>
        </p:txBody>
      </p:sp>
      <p:sp>
        <p:nvSpPr>
          <p:cNvPr id="29" name="Text Placeholder 6"/>
          <p:cNvSpPr>
            <a:spLocks noGrp="1"/>
          </p:cNvSpPr>
          <p:nvPr>
            <p:ph type="body" sz="quarter" idx="13" hasCustomPrompt="1"/>
          </p:nvPr>
        </p:nvSpPr>
        <p:spPr>
          <a:xfrm>
            <a:off x="2073526" y="2249099"/>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3</a:t>
            </a:r>
          </a:p>
        </p:txBody>
      </p:sp>
      <p:sp>
        <p:nvSpPr>
          <p:cNvPr id="30" name="Text Placeholder 6"/>
          <p:cNvSpPr>
            <a:spLocks noGrp="1"/>
          </p:cNvSpPr>
          <p:nvPr>
            <p:ph type="body" sz="quarter" idx="14" hasCustomPrompt="1"/>
          </p:nvPr>
        </p:nvSpPr>
        <p:spPr>
          <a:xfrm>
            <a:off x="2073526" y="2901738"/>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4</a:t>
            </a:r>
          </a:p>
        </p:txBody>
      </p:sp>
      <p:sp>
        <p:nvSpPr>
          <p:cNvPr id="31" name="Text Placeholder 6"/>
          <p:cNvSpPr>
            <a:spLocks noGrp="1"/>
          </p:cNvSpPr>
          <p:nvPr>
            <p:ph type="body" sz="quarter" idx="15" hasCustomPrompt="1"/>
          </p:nvPr>
        </p:nvSpPr>
        <p:spPr>
          <a:xfrm>
            <a:off x="2073526" y="3554376"/>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5</a:t>
            </a:r>
          </a:p>
          <a:p>
            <a:pPr lvl="0"/>
            <a:endParaRPr lang="en-US" dirty="0"/>
          </a:p>
        </p:txBody>
      </p:sp>
      <p:sp>
        <p:nvSpPr>
          <p:cNvPr id="32" name="Text Placeholder 6"/>
          <p:cNvSpPr>
            <a:spLocks noGrp="1"/>
          </p:cNvSpPr>
          <p:nvPr>
            <p:ph type="body" sz="quarter" idx="20" hasCustomPrompt="1"/>
          </p:nvPr>
        </p:nvSpPr>
        <p:spPr>
          <a:xfrm>
            <a:off x="2178037" y="1091775"/>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01</a:t>
            </a:r>
          </a:p>
        </p:txBody>
      </p:sp>
      <p:sp>
        <p:nvSpPr>
          <p:cNvPr id="33" name="Text Placeholder 6"/>
          <p:cNvSpPr>
            <a:spLocks noGrp="1"/>
          </p:cNvSpPr>
          <p:nvPr>
            <p:ph type="body" sz="quarter" idx="21" hasCustomPrompt="1"/>
          </p:nvPr>
        </p:nvSpPr>
        <p:spPr>
          <a:xfrm>
            <a:off x="2178037" y="1744414"/>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02</a:t>
            </a:r>
          </a:p>
        </p:txBody>
      </p:sp>
      <p:sp>
        <p:nvSpPr>
          <p:cNvPr id="34" name="Text Placeholder 6"/>
          <p:cNvSpPr>
            <a:spLocks noGrp="1"/>
          </p:cNvSpPr>
          <p:nvPr>
            <p:ph type="body" sz="quarter" idx="22" hasCustomPrompt="1"/>
          </p:nvPr>
        </p:nvSpPr>
        <p:spPr>
          <a:xfrm>
            <a:off x="2178037" y="2397052"/>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03</a:t>
            </a:r>
          </a:p>
        </p:txBody>
      </p:sp>
      <p:sp>
        <p:nvSpPr>
          <p:cNvPr id="35" name="Text Placeholder 6"/>
          <p:cNvSpPr>
            <a:spLocks noGrp="1"/>
          </p:cNvSpPr>
          <p:nvPr>
            <p:ph type="body" sz="quarter" idx="23" hasCustomPrompt="1"/>
          </p:nvPr>
        </p:nvSpPr>
        <p:spPr>
          <a:xfrm>
            <a:off x="2178037" y="3049692"/>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04</a:t>
            </a:r>
          </a:p>
        </p:txBody>
      </p:sp>
      <p:sp>
        <p:nvSpPr>
          <p:cNvPr id="36" name="Text Placeholder 6"/>
          <p:cNvSpPr>
            <a:spLocks noGrp="1"/>
          </p:cNvSpPr>
          <p:nvPr>
            <p:ph type="body" sz="quarter" idx="24" hasCustomPrompt="1"/>
          </p:nvPr>
        </p:nvSpPr>
        <p:spPr>
          <a:xfrm>
            <a:off x="2178037" y="3702331"/>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05</a:t>
            </a:r>
          </a:p>
        </p:txBody>
      </p:sp>
      <p:sp>
        <p:nvSpPr>
          <p:cNvPr id="37" name="Text Placeholder 6"/>
          <p:cNvSpPr>
            <a:spLocks noGrp="1"/>
          </p:cNvSpPr>
          <p:nvPr>
            <p:ph type="body" sz="quarter" idx="25" hasCustomPrompt="1"/>
          </p:nvPr>
        </p:nvSpPr>
        <p:spPr>
          <a:xfrm>
            <a:off x="2178037" y="4354969"/>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06</a:t>
            </a:r>
          </a:p>
        </p:txBody>
      </p:sp>
      <p:sp>
        <p:nvSpPr>
          <p:cNvPr id="38" name="Text Placeholder 6"/>
          <p:cNvSpPr>
            <a:spLocks noGrp="1"/>
          </p:cNvSpPr>
          <p:nvPr>
            <p:ph type="body" sz="quarter" idx="29" hasCustomPrompt="1"/>
          </p:nvPr>
        </p:nvSpPr>
        <p:spPr>
          <a:xfrm>
            <a:off x="3138156" y="1091775"/>
            <a:ext cx="4769899" cy="548640"/>
          </a:xfrm>
          <a:prstGeom prst="rect">
            <a:avLst/>
          </a:prstGeom>
        </p:spPr>
        <p:txBody>
          <a:bodyPr lIns="0" tIns="0" rIns="0" bIns="0" anchor="ctr"/>
          <a:lstStyle>
            <a:lvl1pPr marL="0" indent="0" algn="l">
              <a:buFontTx/>
              <a:buNone/>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(Capitalize all Key Words)</a:t>
            </a:r>
          </a:p>
        </p:txBody>
      </p:sp>
      <p:sp>
        <p:nvSpPr>
          <p:cNvPr id="39" name="Text Placeholder 6"/>
          <p:cNvSpPr>
            <a:spLocks noGrp="1"/>
          </p:cNvSpPr>
          <p:nvPr>
            <p:ph type="body" sz="quarter" idx="30" hasCustomPrompt="1"/>
          </p:nvPr>
        </p:nvSpPr>
        <p:spPr>
          <a:xfrm>
            <a:off x="3138155" y="1741500"/>
            <a:ext cx="4769899" cy="548640"/>
          </a:xfrm>
          <a:prstGeom prst="rect">
            <a:avLst/>
          </a:prstGeom>
        </p:spPr>
        <p:txBody>
          <a:bodyPr lIns="0" tIns="0" rIns="0" bIns="0" anchor="ctr"/>
          <a:lstStyle>
            <a:lvl1pPr marL="0" indent="0" algn="l">
              <a:buFontTx/>
              <a:buNone/>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(Capitalize all Key Words)</a:t>
            </a:r>
          </a:p>
        </p:txBody>
      </p:sp>
      <p:sp>
        <p:nvSpPr>
          <p:cNvPr id="40" name="Text Placeholder 6"/>
          <p:cNvSpPr>
            <a:spLocks noGrp="1"/>
          </p:cNvSpPr>
          <p:nvPr>
            <p:ph type="body" sz="quarter" idx="31" hasCustomPrompt="1"/>
          </p:nvPr>
        </p:nvSpPr>
        <p:spPr>
          <a:xfrm>
            <a:off x="3138155" y="2397052"/>
            <a:ext cx="4769899" cy="548640"/>
          </a:xfrm>
          <a:prstGeom prst="rect">
            <a:avLst/>
          </a:prstGeom>
        </p:spPr>
        <p:txBody>
          <a:bodyPr lIns="0" tIns="0" rIns="0" bIns="0" anchor="ctr"/>
          <a:lstStyle>
            <a:lvl1pPr marL="0" marR="0" indent="0" algn="l" defTabSz="926116" rtl="0" eaLnBrk="1" fontAlgn="auto" latinLnBrk="0" hangingPunct="1">
              <a:lnSpc>
                <a:spcPct val="90000"/>
              </a:lnSpc>
              <a:spcBef>
                <a:spcPts val="1012"/>
              </a:spcBef>
              <a:spcAft>
                <a:spcPts val="0"/>
              </a:spcAft>
              <a:buClrTx/>
              <a:buSzTx/>
              <a:buFontTx/>
              <a:buNone/>
              <a:tabLst/>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marL="0" marR="0" lvl="0" indent="0" algn="l" defTabSz="926116" rtl="0" eaLnBrk="1" fontAlgn="auto" latinLnBrk="0" hangingPunct="1">
              <a:lnSpc>
                <a:spcPct val="90000"/>
              </a:lnSpc>
              <a:spcBef>
                <a:spcPts val="1012"/>
              </a:spcBef>
              <a:spcAft>
                <a:spcPts val="0"/>
              </a:spcAft>
              <a:buClrTx/>
              <a:buSzTx/>
              <a:buFontTx/>
              <a:buNone/>
              <a:tabLst/>
              <a:defRPr/>
            </a:pPr>
            <a:r>
              <a:rPr lang="en-US" dirty="0"/>
              <a:t>(Capitalize all Key Words)</a:t>
            </a:r>
          </a:p>
        </p:txBody>
      </p:sp>
      <p:sp>
        <p:nvSpPr>
          <p:cNvPr id="41" name="Text Placeholder 6"/>
          <p:cNvSpPr>
            <a:spLocks noGrp="1"/>
          </p:cNvSpPr>
          <p:nvPr>
            <p:ph type="body" sz="quarter" idx="32" hasCustomPrompt="1"/>
          </p:nvPr>
        </p:nvSpPr>
        <p:spPr>
          <a:xfrm>
            <a:off x="3138156" y="3050073"/>
            <a:ext cx="4769899" cy="548640"/>
          </a:xfrm>
          <a:prstGeom prst="rect">
            <a:avLst/>
          </a:prstGeom>
        </p:spPr>
        <p:txBody>
          <a:bodyPr lIns="0" tIns="0" rIns="0" bIns="0" anchor="ctr"/>
          <a:lstStyle>
            <a:lvl1pPr marL="0" indent="0" algn="l">
              <a:buFontTx/>
              <a:buNone/>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(Capitalize all Key Words)</a:t>
            </a:r>
          </a:p>
        </p:txBody>
      </p:sp>
      <p:sp>
        <p:nvSpPr>
          <p:cNvPr id="42" name="Text Placeholder 6"/>
          <p:cNvSpPr>
            <a:spLocks noGrp="1"/>
          </p:cNvSpPr>
          <p:nvPr>
            <p:ph type="body" sz="quarter" idx="33" hasCustomPrompt="1"/>
          </p:nvPr>
        </p:nvSpPr>
        <p:spPr>
          <a:xfrm>
            <a:off x="3138156" y="3702331"/>
            <a:ext cx="4769899" cy="548640"/>
          </a:xfrm>
          <a:prstGeom prst="rect">
            <a:avLst/>
          </a:prstGeom>
        </p:spPr>
        <p:txBody>
          <a:bodyPr lIns="0" tIns="0" rIns="0" bIns="0" anchor="ctr"/>
          <a:lstStyle>
            <a:lvl1pPr marL="0" marR="0" indent="0" algn="l" defTabSz="926116" rtl="0" eaLnBrk="1" fontAlgn="auto" latinLnBrk="0" hangingPunct="1">
              <a:lnSpc>
                <a:spcPct val="90000"/>
              </a:lnSpc>
              <a:spcBef>
                <a:spcPts val="1012"/>
              </a:spcBef>
              <a:spcAft>
                <a:spcPts val="0"/>
              </a:spcAft>
              <a:buClrTx/>
              <a:buSzTx/>
              <a:buFontTx/>
              <a:buNone/>
              <a:tabLst/>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marL="0" marR="0" lvl="0" indent="0" algn="l" defTabSz="926116" rtl="0" eaLnBrk="1" fontAlgn="auto" latinLnBrk="0" hangingPunct="1">
              <a:lnSpc>
                <a:spcPct val="90000"/>
              </a:lnSpc>
              <a:spcBef>
                <a:spcPts val="1012"/>
              </a:spcBef>
              <a:spcAft>
                <a:spcPts val="0"/>
              </a:spcAft>
              <a:buClrTx/>
              <a:buSzTx/>
              <a:buFontTx/>
              <a:buNone/>
              <a:tabLst/>
              <a:defRPr/>
            </a:pPr>
            <a:r>
              <a:rPr lang="en-US" dirty="0"/>
              <a:t>(Capitalize all Key Words)</a:t>
            </a:r>
          </a:p>
        </p:txBody>
      </p:sp>
      <p:sp>
        <p:nvSpPr>
          <p:cNvPr id="43" name="Text Placeholder 6"/>
          <p:cNvSpPr>
            <a:spLocks noGrp="1"/>
          </p:cNvSpPr>
          <p:nvPr>
            <p:ph type="body" sz="quarter" idx="34" hasCustomPrompt="1"/>
          </p:nvPr>
        </p:nvSpPr>
        <p:spPr>
          <a:xfrm>
            <a:off x="3138154" y="4355704"/>
            <a:ext cx="4769899" cy="548640"/>
          </a:xfrm>
          <a:prstGeom prst="rect">
            <a:avLst/>
          </a:prstGeom>
        </p:spPr>
        <p:txBody>
          <a:bodyPr lIns="0" tIns="0" rIns="0" bIns="0" anchor="ctr"/>
          <a:lstStyle>
            <a:lvl1pPr marL="0" marR="0" indent="0" algn="l" defTabSz="926116" rtl="0" eaLnBrk="1" fontAlgn="auto" latinLnBrk="0" hangingPunct="1">
              <a:lnSpc>
                <a:spcPct val="90000"/>
              </a:lnSpc>
              <a:spcBef>
                <a:spcPts val="1012"/>
              </a:spcBef>
              <a:spcAft>
                <a:spcPts val="0"/>
              </a:spcAft>
              <a:buClrTx/>
              <a:buSzTx/>
              <a:buFontTx/>
              <a:buNone/>
              <a:tabLst/>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marL="0" marR="0" lvl="0" indent="0" algn="l" defTabSz="926116" rtl="0" eaLnBrk="1" fontAlgn="auto" latinLnBrk="0" hangingPunct="1">
              <a:lnSpc>
                <a:spcPct val="90000"/>
              </a:lnSpc>
              <a:spcBef>
                <a:spcPts val="1012"/>
              </a:spcBef>
              <a:spcAft>
                <a:spcPts val="0"/>
              </a:spcAft>
              <a:buClrTx/>
              <a:buSzTx/>
              <a:buFontTx/>
              <a:buNone/>
              <a:tabLst/>
              <a:defRPr/>
            </a:pPr>
            <a:r>
              <a:rPr lang="en-US" dirty="0"/>
              <a:t>(Capitalize all Key Words)</a:t>
            </a:r>
          </a:p>
        </p:txBody>
      </p:sp>
      <p:sp>
        <p:nvSpPr>
          <p:cNvPr id="44" name="Text Placeholder 6"/>
          <p:cNvSpPr>
            <a:spLocks noGrp="1"/>
          </p:cNvSpPr>
          <p:nvPr>
            <p:ph type="body" sz="quarter" idx="35" hasCustomPrompt="1"/>
          </p:nvPr>
        </p:nvSpPr>
        <p:spPr>
          <a:xfrm>
            <a:off x="2067245" y="4191529"/>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6</a:t>
            </a:r>
          </a:p>
        </p:txBody>
      </p:sp>
      <p:sp>
        <p:nvSpPr>
          <p:cNvPr id="2" name="TextBox 1"/>
          <p:cNvSpPr txBox="1"/>
          <p:nvPr userDrawn="1"/>
        </p:nvSpPr>
        <p:spPr>
          <a:xfrm>
            <a:off x="326930" y="386500"/>
            <a:ext cx="9354398" cy="544427"/>
          </a:xfrm>
          <a:prstGeom prst="rect">
            <a:avLst/>
          </a:prstGeom>
          <a:noFill/>
        </p:spPr>
        <p:txBody>
          <a:bodyPr wrap="square" rtlCol="0" anchor="b" anchorCtr="0">
            <a:noAutofit/>
          </a:bodyPr>
          <a:lstStyle/>
          <a:p>
            <a:pPr algn="l"/>
            <a:r>
              <a:rPr lang="en-US" sz="1795" b="1" dirty="0"/>
              <a:t>Table</a:t>
            </a:r>
            <a:r>
              <a:rPr lang="en-US" sz="1795" b="1" baseline="0" dirty="0"/>
              <a:t> of Contents</a:t>
            </a:r>
            <a:endParaRPr lang="en-US" sz="1795" b="1" dirty="0"/>
          </a:p>
        </p:txBody>
      </p:sp>
      <p:sp>
        <p:nvSpPr>
          <p:cNvPr id="21" name="Text Placeholder 6"/>
          <p:cNvSpPr>
            <a:spLocks noGrp="1"/>
          </p:cNvSpPr>
          <p:nvPr>
            <p:ph type="body" sz="quarter" idx="36" hasCustomPrompt="1"/>
          </p:nvPr>
        </p:nvSpPr>
        <p:spPr>
          <a:xfrm>
            <a:off x="3138156" y="5005429"/>
            <a:ext cx="4769899" cy="548640"/>
          </a:xfrm>
          <a:prstGeom prst="rect">
            <a:avLst/>
          </a:prstGeom>
        </p:spPr>
        <p:txBody>
          <a:bodyPr lIns="0" tIns="0" rIns="0" bIns="0" anchor="ctr"/>
          <a:lstStyle>
            <a:lvl1pPr marL="0" marR="0" indent="0" algn="l" defTabSz="926116" rtl="0" eaLnBrk="1" fontAlgn="auto" latinLnBrk="0" hangingPunct="1">
              <a:lnSpc>
                <a:spcPct val="90000"/>
              </a:lnSpc>
              <a:spcBef>
                <a:spcPts val="1012"/>
              </a:spcBef>
              <a:spcAft>
                <a:spcPts val="0"/>
              </a:spcAft>
              <a:buClrTx/>
              <a:buSzTx/>
              <a:buFontTx/>
              <a:buNone/>
              <a:tabLst/>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marL="0" marR="0" lvl="0" indent="0" algn="l" defTabSz="926116" rtl="0" eaLnBrk="1" fontAlgn="auto" latinLnBrk="0" hangingPunct="1">
              <a:lnSpc>
                <a:spcPct val="90000"/>
              </a:lnSpc>
              <a:spcBef>
                <a:spcPts val="1012"/>
              </a:spcBef>
              <a:spcAft>
                <a:spcPts val="0"/>
              </a:spcAft>
              <a:buClrTx/>
              <a:buSzTx/>
              <a:buFontTx/>
              <a:buNone/>
              <a:tabLst/>
              <a:defRPr/>
            </a:pPr>
            <a:r>
              <a:rPr lang="en-US" dirty="0"/>
              <a:t>(Capitalize all Key Words)</a:t>
            </a:r>
          </a:p>
        </p:txBody>
      </p:sp>
      <p:sp>
        <p:nvSpPr>
          <p:cNvPr id="22" name="Text Placeholder 6"/>
          <p:cNvSpPr>
            <a:spLocks noGrp="1"/>
          </p:cNvSpPr>
          <p:nvPr>
            <p:ph type="body" sz="quarter" idx="37" hasCustomPrompt="1"/>
          </p:nvPr>
        </p:nvSpPr>
        <p:spPr>
          <a:xfrm>
            <a:off x="3138156" y="5655155"/>
            <a:ext cx="4769899" cy="548640"/>
          </a:xfrm>
          <a:prstGeom prst="rect">
            <a:avLst/>
          </a:prstGeom>
        </p:spPr>
        <p:txBody>
          <a:bodyPr lIns="0" tIns="0" rIns="0" bIns="0" anchor="ctr"/>
          <a:lstStyle>
            <a:lvl1pPr marL="0" marR="0" indent="0" algn="l" defTabSz="926116" rtl="0" eaLnBrk="1" fontAlgn="auto" latinLnBrk="0" hangingPunct="1">
              <a:lnSpc>
                <a:spcPct val="90000"/>
              </a:lnSpc>
              <a:spcBef>
                <a:spcPts val="1012"/>
              </a:spcBef>
              <a:spcAft>
                <a:spcPts val="0"/>
              </a:spcAft>
              <a:buClrTx/>
              <a:buSzTx/>
              <a:buFontTx/>
              <a:buNone/>
              <a:tabLst/>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marL="0" marR="0" lvl="0" indent="0" algn="l" defTabSz="926116" rtl="0" eaLnBrk="1" fontAlgn="auto" latinLnBrk="0" hangingPunct="1">
              <a:lnSpc>
                <a:spcPct val="90000"/>
              </a:lnSpc>
              <a:spcBef>
                <a:spcPts val="1012"/>
              </a:spcBef>
              <a:spcAft>
                <a:spcPts val="0"/>
              </a:spcAft>
              <a:buClrTx/>
              <a:buSzTx/>
              <a:buFontTx/>
              <a:buNone/>
              <a:tabLst/>
              <a:defRPr/>
            </a:pPr>
            <a:r>
              <a:rPr lang="en-US" dirty="0"/>
              <a:t>(Capitalize all Key Words)</a:t>
            </a:r>
          </a:p>
        </p:txBody>
      </p:sp>
      <p:sp>
        <p:nvSpPr>
          <p:cNvPr id="23" name="Text Placeholder 6"/>
          <p:cNvSpPr>
            <a:spLocks noGrp="1"/>
          </p:cNvSpPr>
          <p:nvPr>
            <p:ph type="body" sz="quarter" idx="38" hasCustomPrompt="1"/>
          </p:nvPr>
        </p:nvSpPr>
        <p:spPr>
          <a:xfrm>
            <a:off x="3138153" y="6304882"/>
            <a:ext cx="4769899" cy="548640"/>
          </a:xfrm>
          <a:prstGeom prst="rect">
            <a:avLst/>
          </a:prstGeom>
        </p:spPr>
        <p:txBody>
          <a:bodyPr lIns="0" tIns="0" rIns="0" bIns="0" anchor="ctr"/>
          <a:lstStyle>
            <a:lvl1pPr marL="0" marR="0" indent="0" algn="l" defTabSz="926116" rtl="0" eaLnBrk="1" fontAlgn="auto" latinLnBrk="0" hangingPunct="1">
              <a:lnSpc>
                <a:spcPct val="90000"/>
              </a:lnSpc>
              <a:spcBef>
                <a:spcPts val="1012"/>
              </a:spcBef>
              <a:spcAft>
                <a:spcPts val="0"/>
              </a:spcAft>
              <a:buClrTx/>
              <a:buSzTx/>
              <a:buFontTx/>
              <a:buNone/>
              <a:tabLst/>
              <a:defRPr sz="1795" b="1" baseline="0">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marL="0" marR="0" lvl="0" indent="0" algn="l" defTabSz="926116" rtl="0" eaLnBrk="1" fontAlgn="auto" latinLnBrk="0" hangingPunct="1">
              <a:lnSpc>
                <a:spcPct val="90000"/>
              </a:lnSpc>
              <a:spcBef>
                <a:spcPts val="1012"/>
              </a:spcBef>
              <a:spcAft>
                <a:spcPts val="0"/>
              </a:spcAft>
              <a:buClrTx/>
              <a:buSzTx/>
              <a:buFontTx/>
              <a:buNone/>
              <a:tabLst/>
              <a:defRPr/>
            </a:pPr>
            <a:r>
              <a:rPr lang="en-US" dirty="0"/>
              <a:t>(Capitalize all Key Words)</a:t>
            </a:r>
          </a:p>
        </p:txBody>
      </p:sp>
      <p:sp>
        <p:nvSpPr>
          <p:cNvPr id="25" name="Text Placeholder 6"/>
          <p:cNvSpPr>
            <a:spLocks noGrp="1"/>
          </p:cNvSpPr>
          <p:nvPr>
            <p:ph type="body" sz="quarter" idx="40" hasCustomPrompt="1"/>
          </p:nvPr>
        </p:nvSpPr>
        <p:spPr>
          <a:xfrm>
            <a:off x="2067245" y="6144702"/>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9</a:t>
            </a:r>
          </a:p>
        </p:txBody>
      </p:sp>
      <p:sp>
        <p:nvSpPr>
          <p:cNvPr id="26" name="Text Placeholder 6"/>
          <p:cNvSpPr>
            <a:spLocks noGrp="1"/>
          </p:cNvSpPr>
          <p:nvPr>
            <p:ph type="body" sz="quarter" idx="41" hasCustomPrompt="1"/>
          </p:nvPr>
        </p:nvSpPr>
        <p:spPr>
          <a:xfrm>
            <a:off x="2171756" y="6292656"/>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09</a:t>
            </a:r>
          </a:p>
        </p:txBody>
      </p:sp>
      <p:sp>
        <p:nvSpPr>
          <p:cNvPr id="45" name="Text Placeholder 6"/>
          <p:cNvSpPr>
            <a:spLocks noGrp="1"/>
          </p:cNvSpPr>
          <p:nvPr>
            <p:ph type="body" sz="quarter" idx="42" hasCustomPrompt="1"/>
          </p:nvPr>
        </p:nvSpPr>
        <p:spPr>
          <a:xfrm>
            <a:off x="2052646" y="5508593"/>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8</a:t>
            </a:r>
          </a:p>
        </p:txBody>
      </p:sp>
      <p:sp>
        <p:nvSpPr>
          <p:cNvPr id="46" name="Text Placeholder 6"/>
          <p:cNvSpPr>
            <a:spLocks noGrp="1"/>
          </p:cNvSpPr>
          <p:nvPr>
            <p:ph type="body" sz="quarter" idx="43" hasCustomPrompt="1"/>
          </p:nvPr>
        </p:nvSpPr>
        <p:spPr>
          <a:xfrm>
            <a:off x="2157157" y="5656548"/>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08</a:t>
            </a:r>
          </a:p>
        </p:txBody>
      </p:sp>
      <p:sp>
        <p:nvSpPr>
          <p:cNvPr id="47" name="Text Placeholder 6"/>
          <p:cNvSpPr>
            <a:spLocks noGrp="1"/>
          </p:cNvSpPr>
          <p:nvPr>
            <p:ph type="body" sz="quarter" idx="44" hasCustomPrompt="1"/>
          </p:nvPr>
        </p:nvSpPr>
        <p:spPr>
          <a:xfrm>
            <a:off x="2052646" y="4857062"/>
            <a:ext cx="757662" cy="844547"/>
          </a:xfrm>
          <a:prstGeom prst="rect">
            <a:avLst/>
          </a:prstGeom>
        </p:spPr>
        <p:txBody>
          <a:bodyPr/>
          <a:lstStyle>
            <a:lvl1pPr marL="0" indent="0" algn="ctr">
              <a:buFontTx/>
              <a:buNone/>
              <a:defRPr sz="4788" b="1">
                <a:solidFill>
                  <a:srgbClr val="003057">
                    <a:alpha val="25000"/>
                  </a:srgbClr>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7</a:t>
            </a:r>
          </a:p>
        </p:txBody>
      </p:sp>
      <p:sp>
        <p:nvSpPr>
          <p:cNvPr id="48" name="Text Placeholder 6"/>
          <p:cNvSpPr>
            <a:spLocks noGrp="1"/>
          </p:cNvSpPr>
          <p:nvPr>
            <p:ph type="body" sz="quarter" idx="45" hasCustomPrompt="1"/>
          </p:nvPr>
        </p:nvSpPr>
        <p:spPr>
          <a:xfrm>
            <a:off x="2157157" y="5005017"/>
            <a:ext cx="548640" cy="548640"/>
          </a:xfrm>
          <a:prstGeom prst="rect">
            <a:avLst/>
          </a:prstGeom>
        </p:spPr>
        <p:txBody>
          <a:bodyPr lIns="0" tIns="0" rIns="0" bIns="0" anchor="ctr"/>
          <a:lstStyle>
            <a:lvl1pPr marL="0" indent="0" algn="ctr">
              <a:buFontTx/>
              <a:buNone/>
              <a:defRPr sz="2195" b="1">
                <a:solidFill>
                  <a:srgbClr val="003057"/>
                </a:solidFill>
                <a:latin typeface="Meta Offc" panose="020B0504030101020102" pitchFamily="34" charset="0"/>
                <a:cs typeface="Meta Offc" panose="020B0504030101020102" pitchFamily="34" charset="0"/>
              </a:defRPr>
            </a:lvl1pPr>
            <a:lvl2pPr marL="109451" indent="0">
              <a:buFontTx/>
              <a:buNone/>
              <a:defRPr/>
            </a:lvl2pPr>
            <a:lvl3pPr marL="228023" indent="0">
              <a:buFontTx/>
              <a:buNone/>
              <a:defRPr/>
            </a:lvl3pPr>
            <a:lvl4pPr marL="401322" indent="0">
              <a:buFontTx/>
              <a:buNone/>
              <a:defRPr/>
            </a:lvl4pPr>
            <a:lvl5pPr marL="510774" indent="0">
              <a:buFontTx/>
              <a:buNone/>
              <a:defRPr/>
            </a:lvl5pPr>
          </a:lstStyle>
          <a:p>
            <a:pPr lvl="0"/>
            <a:r>
              <a:rPr lang="en-US" dirty="0"/>
              <a:t>07</a:t>
            </a:r>
          </a:p>
        </p:txBody>
      </p:sp>
    </p:spTree>
    <p:extLst>
      <p:ext uri="{BB962C8B-B14F-4D97-AF65-F5344CB8AC3E}">
        <p14:creationId xmlns:p14="http://schemas.microsoft.com/office/powerpoint/2010/main" val="25327974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Star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4"/>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3"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1" y="3277452"/>
            <a:ext cx="1439862" cy="720779"/>
          </a:xfrm>
          <a:prstGeom prst="rect">
            <a:avLst/>
          </a:prstGeom>
          <a:solidFill>
            <a:schemeClr val="bg1">
              <a:alpha val="12000"/>
            </a:schemeClr>
          </a:solidFill>
        </p:spPr>
        <p:txBody>
          <a:bodyPr/>
          <a:lstStyle>
            <a:lvl1pPr marL="0" indent="0">
              <a:buNone/>
              <a:defRPr sz="4389"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S</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5"/>
            <a:ext cx="4030662" cy="432919"/>
          </a:xfrm>
          <a:prstGeom prst="rect">
            <a:avLst/>
          </a:prstGeom>
        </p:spPr>
        <p:txBody>
          <a:bodyPr/>
          <a:lstStyle>
            <a:lvl1pPr marL="0" indent="0">
              <a:buNone/>
              <a:defRPr sz="1995" b="1" i="0">
                <a:solidFill>
                  <a:schemeClr val="accent1"/>
                </a:solidFill>
                <a:latin typeface="Meta Offc" panose="020B0504030101020102" pitchFamily="34" charset="0"/>
                <a:cs typeface="Meta Offc" panose="020B0504030101020102" pitchFamily="34" charset="0"/>
              </a:defRPr>
            </a:lvl1pPr>
          </a:lstStyle>
          <a:p>
            <a:pPr lvl="0"/>
            <a:r>
              <a:rPr lang="en-US" dirty="0"/>
              <a:t>Section Start</a:t>
            </a:r>
          </a:p>
        </p:txBody>
      </p:sp>
    </p:spTree>
    <p:extLst>
      <p:ext uri="{BB962C8B-B14F-4D97-AF65-F5344CB8AC3E}">
        <p14:creationId xmlns:p14="http://schemas.microsoft.com/office/powerpoint/2010/main" val="203890636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D545B-7BA4-8248-908F-3620A7A62392}"/>
              </a:ext>
            </a:extLst>
          </p:cNvPr>
          <p:cNvSpPr/>
          <p:nvPr userDrawn="1"/>
        </p:nvSpPr>
        <p:spPr>
          <a:xfrm>
            <a:off x="197463" y="605074"/>
            <a:ext cx="9860937" cy="555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5" dirty="0">
              <a:ln>
                <a:solidFill>
                  <a:schemeClr val="bg1"/>
                </a:solidFill>
              </a:ln>
              <a:latin typeface="Meta Offc" panose="020B0504030101020102" pitchFamily="34" charset="0"/>
            </a:endParaRPr>
          </a:p>
        </p:txBody>
      </p:sp>
      <p:cxnSp>
        <p:nvCxnSpPr>
          <p:cNvPr id="7" name="Straight Connector 6">
            <a:extLst>
              <a:ext uri="{FF2B5EF4-FFF2-40B4-BE49-F238E27FC236}">
                <a16:creationId xmlns:a16="http://schemas.microsoft.com/office/drawing/2014/main" id="{B42F4110-0423-8D48-B859-BEEFD669BCB6}"/>
              </a:ext>
            </a:extLst>
          </p:cNvPr>
          <p:cNvCxnSpPr/>
          <p:nvPr userDrawn="1"/>
        </p:nvCxnSpPr>
        <p:spPr>
          <a:xfrm>
            <a:off x="2796953" y="3781424"/>
            <a:ext cx="470728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F6726849-A7F8-A74B-8C7E-37A9F559EFED}"/>
              </a:ext>
            </a:extLst>
          </p:cNvPr>
          <p:cNvSpPr>
            <a:spLocks noGrp="1"/>
          </p:cNvSpPr>
          <p:nvPr>
            <p:ph type="body" sz="quarter" idx="10" hasCustomPrompt="1"/>
          </p:nvPr>
        </p:nvSpPr>
        <p:spPr>
          <a:xfrm>
            <a:off x="2267031" y="3277452"/>
            <a:ext cx="1439862" cy="720779"/>
          </a:xfrm>
          <a:prstGeom prst="rect">
            <a:avLst/>
          </a:prstGeom>
          <a:solidFill>
            <a:schemeClr val="bg1">
              <a:alpha val="12000"/>
            </a:schemeClr>
          </a:solidFill>
        </p:spPr>
        <p:txBody>
          <a:bodyPr/>
          <a:lstStyle>
            <a:lvl1pPr marL="0" indent="0">
              <a:buNone/>
              <a:defRPr sz="4389" b="1" i="0">
                <a:solidFill>
                  <a:srgbClr val="003057">
                    <a:alpha val="27000"/>
                  </a:srgbClr>
                </a:solidFill>
                <a:latin typeface="Meta Offc" panose="020B0504030101020102" pitchFamily="34" charset="0"/>
                <a:cs typeface="Meta Offc" panose="020B0504030101020102" pitchFamily="34" charset="0"/>
              </a:defRPr>
            </a:lvl1pPr>
          </a:lstStyle>
          <a:p>
            <a:pPr lvl="0"/>
            <a:r>
              <a:rPr lang="en-US" dirty="0"/>
              <a:t>A</a:t>
            </a:r>
          </a:p>
        </p:txBody>
      </p:sp>
      <p:sp>
        <p:nvSpPr>
          <p:cNvPr id="13" name="Text Placeholder 9">
            <a:extLst>
              <a:ext uri="{FF2B5EF4-FFF2-40B4-BE49-F238E27FC236}">
                <a16:creationId xmlns:a16="http://schemas.microsoft.com/office/drawing/2014/main" id="{D297482E-2B26-A44B-A36E-C07A059CFFBF}"/>
              </a:ext>
            </a:extLst>
          </p:cNvPr>
          <p:cNvSpPr>
            <a:spLocks noGrp="1"/>
          </p:cNvSpPr>
          <p:nvPr>
            <p:ph type="body" sz="quarter" idx="12" hasCustomPrompt="1"/>
          </p:nvPr>
        </p:nvSpPr>
        <p:spPr>
          <a:xfrm>
            <a:off x="2364904" y="3421235"/>
            <a:ext cx="4030662" cy="432919"/>
          </a:xfrm>
          <a:prstGeom prst="rect">
            <a:avLst/>
          </a:prstGeom>
        </p:spPr>
        <p:txBody>
          <a:bodyPr/>
          <a:lstStyle>
            <a:lvl1pPr marL="0" indent="0">
              <a:buNone/>
              <a:defRPr sz="1995" b="1" i="0">
                <a:solidFill>
                  <a:schemeClr val="accent1"/>
                </a:solidFill>
                <a:latin typeface="Meta Offc" panose="020B0504030101020102" pitchFamily="34" charset="0"/>
                <a:cs typeface="Meta Offc" panose="020B0504030101020102" pitchFamily="34" charset="0"/>
              </a:defRPr>
            </a:lvl1pPr>
          </a:lstStyle>
          <a:p>
            <a:pPr lvl="0"/>
            <a:r>
              <a:rPr lang="en-US" dirty="0"/>
              <a:t>Appendix</a:t>
            </a:r>
          </a:p>
        </p:txBody>
      </p:sp>
    </p:spTree>
    <p:extLst>
      <p:ext uri="{BB962C8B-B14F-4D97-AF65-F5344CB8AC3E}">
        <p14:creationId xmlns:p14="http://schemas.microsoft.com/office/powerpoint/2010/main" val="39465333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rategy Disclosure">
    <p:spTree>
      <p:nvGrpSpPr>
        <p:cNvPr id="1" name=""/>
        <p:cNvGrpSpPr/>
        <p:nvPr/>
      </p:nvGrpSpPr>
      <p:grpSpPr>
        <a:xfrm>
          <a:off x="0" y="0"/>
          <a:ext cx="0" cy="0"/>
          <a:chOff x="0" y="0"/>
          <a:chExt cx="0" cy="0"/>
        </a:xfrm>
      </p:grpSpPr>
      <p:sp>
        <p:nvSpPr>
          <p:cNvPr id="2" name="TextBox 1"/>
          <p:cNvSpPr txBox="1"/>
          <p:nvPr userDrawn="1"/>
        </p:nvSpPr>
        <p:spPr>
          <a:xfrm>
            <a:off x="421201" y="1159497"/>
            <a:ext cx="9216000" cy="5264583"/>
          </a:xfrm>
          <a:prstGeom prst="rect">
            <a:avLst/>
          </a:prstGeom>
          <a:noFill/>
        </p:spPr>
        <p:txBody>
          <a:bodyPr wrap="square" rtlCol="0">
            <a:spAutoFit/>
          </a:bodyPr>
          <a:lstStyle/>
          <a:p>
            <a:pPr lvl="0" algn="just"/>
            <a:r>
              <a:rPr lang="en-US" sz="1097" dirty="0"/>
              <a:t>This material is prepared by the Fixed Income Department of Stifel Nicolaus &amp; Co (“Stifel”) and intended for Institutional Use Only and is not intended for use by retail clients. The information contained herein has been prepared solely for informational purposes and is not an offer to buy or sell or a solicitation of an offer to buy or sell any security or instrument or to participate in any trading strategy. Your decision to invest in any security or instrument, liquidate or hold a current position should be made after consultation with legal, tax and accounting professionals in light of your own profile, investment strategy, and risk tolerance.</a:t>
            </a:r>
          </a:p>
          <a:p>
            <a:pPr lvl="0" algn="just"/>
            <a:endParaRPr lang="en-US" sz="1097" dirty="0"/>
          </a:p>
          <a:p>
            <a:pPr lvl="0" algn="just"/>
            <a:r>
              <a:rPr lang="en-US" sz="1097" dirty="0"/>
              <a:t>All materials, including proposed terms and conditions, are indicative and for discussion purposes only. Finalized terms and conditions are subject to further discussion and negotiation and will be evidenced by a formal agreement. Opinions expressed are current as of the date of this publication and are subject to change without notice and may differ from those of the Fixed Income Research Department or other departments that produce similar material. The information contained herein is confidential. By accepting this information, the recipient agrees that it will, and it will cause its directors, partners, officers, employees and representatives to use the information only to evaluate its potential interest in the strategies described herein and for no other purpose and will not divulge any such information to any other party. Any reproduction of this information, in whole or in part, is prohibited. Except in so far as required to do so to comply with applicable law or regulation, express or implied, no warranty whatsoever, including but not limited to, warranties as to quality, accuracy, performance, timeliness, continued availability or completeness of any information contained herein is made. Any historical price(s) or value(s) are also only as of the date indicated. </a:t>
            </a:r>
          </a:p>
          <a:p>
            <a:pPr lvl="0" algn="just"/>
            <a:endParaRPr lang="en-US" sz="1097" dirty="0"/>
          </a:p>
          <a:p>
            <a:pPr lvl="0" algn="just"/>
            <a:r>
              <a:rPr lang="en-US" sz="1097" dirty="0"/>
              <a:t>Stifel does not provide accounting, tax or legal advice; however, you should be aware that any proposed indicative transaction could have accounting, tax, legal or other implications that should be discussed with your advisors and or counsel. The materials should not be relied upon for the maintenance of your books and records or for any tax, accounting, legal or other purposes. In addition, we mutually agree that, subject to applicable law, you may disclose any and all aspects of any potential transaction or structure described herein that are necessary to support any U.S. federal income tax benefits, without Stifel imposing any limitation of any kind.</a:t>
            </a:r>
          </a:p>
          <a:p>
            <a:pPr lvl="0" algn="just"/>
            <a:endParaRPr lang="en-US" sz="1097" dirty="0"/>
          </a:p>
          <a:p>
            <a:pPr lvl="0" algn="just"/>
            <a:r>
              <a:rPr lang="en-US" sz="1097" dirty="0"/>
              <a:t>Stifel shall have no liability, contingent or otherwise, to the user or to third parties, or any responsibility whatsoever, for the correctness, quality, accuracy, timeliness, pricing, reliability, performance or completeness of the data or formulae provided herein or for any other aspect of the performance of this material. In no event will Stifel be liable for any special, indirect, incidental or consequential damages which may be incurred or experienced on account of the user using the data provided herein or this material. </a:t>
            </a:r>
          </a:p>
          <a:p>
            <a:pPr lvl="0" algn="just"/>
            <a:endParaRPr lang="en-US" sz="1097" dirty="0"/>
          </a:p>
          <a:p>
            <a:pPr lvl="0" algn="just"/>
            <a:r>
              <a:rPr lang="en-US" sz="1097" dirty="0"/>
              <a:t>Stifel Nicolaus &amp; Co is a broker-dealer registered with the United States Securities and Exchange Commission and is a member FINRA, NYSE &amp; SIPC. © 2021</a:t>
            </a:r>
          </a:p>
          <a:p>
            <a:pPr algn="just"/>
            <a:endParaRPr lang="en-US" sz="1795" dirty="0"/>
          </a:p>
        </p:txBody>
      </p:sp>
      <p:sp>
        <p:nvSpPr>
          <p:cNvPr id="4" name="TextBox 3"/>
          <p:cNvSpPr txBox="1"/>
          <p:nvPr userDrawn="1"/>
        </p:nvSpPr>
        <p:spPr>
          <a:xfrm>
            <a:off x="329760" y="548641"/>
            <a:ext cx="9444160" cy="528479"/>
          </a:xfrm>
          <a:prstGeom prst="rect">
            <a:avLst/>
          </a:prstGeom>
          <a:noFill/>
        </p:spPr>
        <p:txBody>
          <a:bodyPr wrap="square" rtlCol="0">
            <a:noAutofit/>
          </a:bodyPr>
          <a:lstStyle/>
          <a:p>
            <a:r>
              <a:rPr lang="en-US" sz="1795" b="1" dirty="0"/>
              <a:t>Disclosure</a:t>
            </a:r>
          </a:p>
        </p:txBody>
      </p:sp>
    </p:spTree>
    <p:extLst>
      <p:ext uri="{BB962C8B-B14F-4D97-AF65-F5344CB8AC3E}">
        <p14:creationId xmlns:p14="http://schemas.microsoft.com/office/powerpoint/2010/main" val="433147199"/>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con Disclosure">
    <p:spTree>
      <p:nvGrpSpPr>
        <p:cNvPr id="1" name=""/>
        <p:cNvGrpSpPr/>
        <p:nvPr/>
      </p:nvGrpSpPr>
      <p:grpSpPr>
        <a:xfrm>
          <a:off x="0" y="0"/>
          <a:ext cx="0" cy="0"/>
          <a:chOff x="0" y="0"/>
          <a:chExt cx="0" cy="0"/>
        </a:xfrm>
      </p:grpSpPr>
      <p:sp>
        <p:nvSpPr>
          <p:cNvPr id="4" name="TextBox 3"/>
          <p:cNvSpPr txBox="1"/>
          <p:nvPr userDrawn="1"/>
        </p:nvSpPr>
        <p:spPr>
          <a:xfrm>
            <a:off x="329760" y="548641"/>
            <a:ext cx="9444160" cy="528479"/>
          </a:xfrm>
          <a:prstGeom prst="rect">
            <a:avLst/>
          </a:prstGeom>
          <a:noFill/>
        </p:spPr>
        <p:txBody>
          <a:bodyPr wrap="square" rtlCol="0">
            <a:noAutofit/>
          </a:bodyPr>
          <a:lstStyle/>
          <a:p>
            <a:r>
              <a:rPr lang="en-US" sz="1795" b="1" dirty="0"/>
              <a:t>Disclosure and Disclaimer</a:t>
            </a:r>
          </a:p>
        </p:txBody>
      </p:sp>
      <p:sp>
        <p:nvSpPr>
          <p:cNvPr id="5" name="TextBox 4"/>
          <p:cNvSpPr txBox="1"/>
          <p:nvPr userDrawn="1"/>
        </p:nvSpPr>
        <p:spPr>
          <a:xfrm>
            <a:off x="395926" y="1052053"/>
            <a:ext cx="9200561" cy="6368988"/>
          </a:xfrm>
          <a:prstGeom prst="rect">
            <a:avLst/>
          </a:prstGeom>
          <a:noFill/>
        </p:spPr>
        <p:txBody>
          <a:bodyPr wrap="square" rtlCol="0">
            <a:spAutoFit/>
          </a:bodyPr>
          <a:lstStyle/>
          <a:p>
            <a:pPr lvl="0" algn="just"/>
            <a:r>
              <a:rPr lang="en-US" sz="1047" dirty="0"/>
              <a:t>The Fixed Income Capital Markets trading area of Stifel, Nicolaus &amp; Company, Incorporated may own debt securities of the borrower or borrowers mentioned in this report and may make a market in the aforementioned securities as of the date of issuance of this research report.</a:t>
            </a:r>
            <a:r>
              <a:rPr lang="en-US" sz="1047" baseline="0" dirty="0"/>
              <a:t> </a:t>
            </a:r>
            <a:r>
              <a:rPr lang="en-US" sz="1047" dirty="0"/>
              <a:t>Please visit the Research Page at www.stifel.com for the current research disclosures applicable to the companies mentioned in this publication that are within Stifel’s coverage universe.</a:t>
            </a:r>
          </a:p>
          <a:p>
            <a:pPr lvl="0" algn="just"/>
            <a:endParaRPr lang="en-US" sz="1047" dirty="0"/>
          </a:p>
          <a:p>
            <a:pPr lvl="0" algn="just"/>
            <a:r>
              <a:rPr lang="en-US" sz="1047" dirty="0"/>
              <a:t>The information contained herein has been prepared from sources believed reliable but is not guaranteed by Stifel and is not a complete summary or statement of all available data, nor is it to be construed as an offer to buy or sell any securities referred to herein. Opinions expressed are subject to change without notice and do not take into account the particular investment objectives, financial situation or needs of investors. Employees of Stifel or its affiliates may, at times, release written or oral commentary, technical analysis or trading strategies that differ from the opinions expressed within. No investments or services mentioned are available to “private customers” in the European Economic Area or to anyone in Canada other than a “Designated Institution”. The employees involved in the preparation or the issuance of this communication may have positions in the securities or options of the issuer/s discussed or recommended herein.</a:t>
            </a:r>
          </a:p>
          <a:p>
            <a:pPr lvl="0" algn="just"/>
            <a:endParaRPr lang="en-US" sz="1047" dirty="0"/>
          </a:p>
          <a:p>
            <a:pPr lvl="0" algn="just"/>
            <a:r>
              <a:rPr lang="en-US" sz="1047" dirty="0"/>
              <a:t>Stifel is a multi-disciplined financial services firm that regularly seeks investment banking assignments and compensation from issuers for services including, but not limited to, acting as an underwriter in an offering or financial advisor in a merger or acquisition, or serving as a placement agent in private transactions. Moreover, Stifel and its affiliates and their respective shareholders, directors, officers and/or employees, may from time to time have long or short positions in such securities or in options or other derivative instruments based thereon.</a:t>
            </a:r>
          </a:p>
          <a:p>
            <a:pPr lvl="0" algn="just"/>
            <a:endParaRPr lang="en-US" sz="1047" dirty="0"/>
          </a:p>
          <a:p>
            <a:pPr lvl="0" algn="just"/>
            <a:r>
              <a:rPr lang="en-US" sz="1047" dirty="0"/>
              <a:t>Stifel Fixed Income Capital Markets research and strategy analysts (“FICM Analysts”) are not compensated directly or indirectly based on specific investment banking services transactions with the borrower or borrowers mentioned in this report or on FICM Analyst specific recommendations or views (whether or not contained in this or any other Stifel report), nor are FICM Analysts supervised by Stifel investment banking personnel; FICM Analysts receive compensation, however, based on the profitability of both Stifel (which includes investment banking) and Stifel FICM. The views, if any, expressed by FICM Analysts herein accurately reflect their personal professional views about subject securities and borrowers. For additional information on investment risks (including, but not limited to, market risks, credit ratings and specific securities provisions), contact your Stifel financial advisor or salesperson.</a:t>
            </a:r>
          </a:p>
          <a:p>
            <a:pPr lvl="0" algn="just"/>
            <a:endParaRPr lang="en-US" sz="1047" dirty="0"/>
          </a:p>
          <a:p>
            <a:pPr lvl="0" algn="just"/>
            <a:r>
              <a:rPr lang="en-US" sz="1047" dirty="0"/>
              <a:t>Our investment rating system is three‐tiered, defined as follows:</a:t>
            </a:r>
          </a:p>
          <a:p>
            <a:pPr lvl="0" algn="just"/>
            <a:r>
              <a:rPr lang="en-US" sz="1047" dirty="0"/>
              <a:t>Outperform ‐ For credit specific recommendations we expect the identified credit to outperform its sector</a:t>
            </a:r>
            <a:r>
              <a:rPr lang="en-US" sz="1047" baseline="0" dirty="0"/>
              <a:t> </a:t>
            </a:r>
            <a:r>
              <a:rPr lang="en-US" sz="1047" dirty="0"/>
              <a:t>specific peers over the next six months.</a:t>
            </a:r>
          </a:p>
          <a:p>
            <a:pPr lvl="0" algn="just"/>
            <a:r>
              <a:rPr lang="en-US" sz="1047" dirty="0"/>
              <a:t>Market perform ‐ For credit specific recommendations we expect the identified credit to perform approximately</a:t>
            </a:r>
            <a:r>
              <a:rPr lang="en-US" sz="1047" baseline="0" dirty="0"/>
              <a:t> </a:t>
            </a:r>
            <a:r>
              <a:rPr lang="en-US" sz="1047" dirty="0"/>
              <a:t>in line with its sector specific peers over the next six months.</a:t>
            </a:r>
          </a:p>
          <a:p>
            <a:pPr lvl="0" algn="just"/>
            <a:r>
              <a:rPr lang="en-US" sz="1047" dirty="0"/>
              <a:t>Underperform ‐ For credit specific recommendations we expect the identified credit to underperform its sector</a:t>
            </a:r>
            <a:r>
              <a:rPr lang="en-US" sz="1047" baseline="0" dirty="0"/>
              <a:t> </a:t>
            </a:r>
            <a:r>
              <a:rPr lang="en-US" sz="1047" dirty="0"/>
              <a:t>specific peers over the next six months.</a:t>
            </a:r>
          </a:p>
          <a:p>
            <a:pPr lvl="0" algn="just"/>
            <a:br>
              <a:rPr lang="en-US" sz="1047" dirty="0"/>
            </a:br>
            <a:r>
              <a:rPr lang="en-US" sz="1047" dirty="0"/>
              <a:t>Additional Information Is Available Upon Request</a:t>
            </a:r>
          </a:p>
          <a:p>
            <a:pPr lvl="0" algn="just"/>
            <a:endParaRPr lang="en-US" sz="1047" dirty="0"/>
          </a:p>
          <a:p>
            <a:pPr lvl="0" algn="just"/>
            <a:r>
              <a:rPr lang="en-US" sz="1047" dirty="0"/>
              <a:t>I, Lindsey Piegza, certify that the views expressed in this research report accurately reflect my personal views about the subject securities or issuers; and I certify that no part of  my compensation was, is, or will be directly or indirectly related to the specific recommendations or views contained in this research report.</a:t>
            </a:r>
          </a:p>
          <a:p>
            <a:pPr lvl="0" algn="just"/>
            <a:endParaRPr lang="en-US" sz="1047" dirty="0"/>
          </a:p>
          <a:p>
            <a:pPr lvl="0" algn="just"/>
            <a:r>
              <a:rPr lang="en-US" sz="1047" dirty="0"/>
              <a:t>© 2021 Stifel, Nicolaus &amp; Company, Incorporated, One South Street, Baltimore, MD 21202. All rights reserved. </a:t>
            </a:r>
          </a:p>
          <a:p>
            <a:pPr lvl="0" algn="just"/>
            <a:endParaRPr lang="en-US" sz="1047" dirty="0"/>
          </a:p>
          <a:p>
            <a:pPr algn="just"/>
            <a:endParaRPr lang="en-US" sz="998" dirty="0"/>
          </a:p>
        </p:txBody>
      </p:sp>
    </p:spTree>
    <p:extLst>
      <p:ext uri="{BB962C8B-B14F-4D97-AF65-F5344CB8AC3E}">
        <p14:creationId xmlns:p14="http://schemas.microsoft.com/office/powerpoint/2010/main" val="91510430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090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nk Cover - Client Material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 y="0"/>
            <a:ext cx="10179968" cy="7562850"/>
          </a:xfrm>
          <a:prstGeom prst="rect">
            <a:avLst/>
          </a:prstGeom>
        </p:spPr>
      </p:pic>
      <p:sp>
        <p:nvSpPr>
          <p:cNvPr id="6" name="Rectangle 5"/>
          <p:cNvSpPr/>
          <p:nvPr userDrawn="1"/>
        </p:nvSpPr>
        <p:spPr>
          <a:xfrm>
            <a:off x="512788" y="6369047"/>
            <a:ext cx="4572000" cy="246221"/>
          </a:xfrm>
          <a:prstGeom prst="rect">
            <a:avLst/>
          </a:prstGeom>
        </p:spPr>
        <p:txBody>
          <a:bodyPr>
            <a:spAutoFit/>
          </a:bodyPr>
          <a:lstStyle/>
          <a:p>
            <a:r>
              <a:rPr lang="en-US" sz="1000" b="0" i="1"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000" b="0" i="1" baseline="0" dirty="0">
                <a:solidFill>
                  <a:schemeClr val="accent2">
                    <a:lumMod val="50000"/>
                  </a:schemeClr>
                </a:solidFill>
                <a:latin typeface="Meta Offc" panose="020B0504030101020102" pitchFamily="34" charset="0"/>
                <a:cs typeface="Meta Offc" panose="020B0504030101020102" pitchFamily="34" charset="0"/>
              </a:rPr>
              <a:t> Only</a:t>
            </a:r>
            <a:endParaRPr lang="en-US" sz="1000" b="0" i="1" dirty="0">
              <a:solidFill>
                <a:schemeClr val="accent2">
                  <a:lumMod val="50000"/>
                </a:schemeClr>
              </a:solidFill>
              <a:latin typeface="Meta Offc" panose="020B0504030101020102" pitchFamily="34" charset="0"/>
              <a:cs typeface="Meta Offc" panose="020B0504030101020102" pitchFamily="34" charset="0"/>
            </a:endParaRPr>
          </a:p>
        </p:txBody>
      </p:sp>
      <p:sp>
        <p:nvSpPr>
          <p:cNvPr id="21" name="Text Placeholder 1"/>
          <p:cNvSpPr>
            <a:spLocks noGrp="1"/>
          </p:cNvSpPr>
          <p:nvPr>
            <p:ph type="body" sz="quarter" idx="10" hasCustomPrompt="1"/>
          </p:nvPr>
        </p:nvSpPr>
        <p:spPr>
          <a:xfrm>
            <a:off x="505274" y="1311863"/>
            <a:ext cx="5282784"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a:t>Bank Name (Meta Office – 21 </a:t>
            </a:r>
            <a:r>
              <a:rPr lang="en-US" dirty="0" err="1"/>
              <a:t>pt</a:t>
            </a:r>
            <a:r>
              <a:rPr lang="en-US" dirty="0"/>
              <a:t>, bold)</a:t>
            </a:r>
          </a:p>
        </p:txBody>
      </p:sp>
      <p:sp>
        <p:nvSpPr>
          <p:cNvPr id="22" name="Text Placeholder 1"/>
          <p:cNvSpPr>
            <a:spLocks noGrp="1"/>
          </p:cNvSpPr>
          <p:nvPr>
            <p:ph type="body" sz="quarter" idx="12" hasCustomPrompt="1"/>
          </p:nvPr>
        </p:nvSpPr>
        <p:spPr>
          <a:xfrm>
            <a:off x="505679" y="1047242"/>
            <a:ext cx="3632199" cy="256859"/>
          </a:xfrm>
          <a:prstGeom prst="rect">
            <a:avLst/>
          </a:prstGeom>
        </p:spPr>
        <p:txBody>
          <a:bodyPr bIns="0"/>
          <a:lstStyle>
            <a:lvl1pPr marL="0" indent="0">
              <a:buNone/>
              <a:defRPr sz="1300" baseline="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Presentation Materials for: </a:t>
            </a:r>
          </a:p>
        </p:txBody>
      </p:sp>
      <p:sp>
        <p:nvSpPr>
          <p:cNvPr id="23" name="Text Placeholder 6"/>
          <p:cNvSpPr>
            <a:spLocks noGrp="1"/>
          </p:cNvSpPr>
          <p:nvPr>
            <p:ph type="body" sz="quarter" idx="13" hasCustomPrompt="1"/>
          </p:nvPr>
        </p:nvSpPr>
        <p:spPr>
          <a:xfrm>
            <a:off x="514701" y="5092924"/>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b="1" dirty="0">
                <a:solidFill>
                  <a:schemeClr val="accent2">
                    <a:lumMod val="50000"/>
                  </a:schemeClr>
                </a:solidFill>
                <a:latin typeface="Meta Offc" panose="020B0504030101020102" pitchFamily="34" charset="0"/>
                <a:cs typeface="Meta Offc" panose="020B0504030101020102" pitchFamily="34" charset="0"/>
              </a:rPr>
              <a:t>Name (Meta Office –</a:t>
            </a:r>
            <a:r>
              <a:rPr lang="en-US" sz="1200" b="1" baseline="0" dirty="0">
                <a:solidFill>
                  <a:schemeClr val="accent2">
                    <a:lumMod val="50000"/>
                  </a:schemeClr>
                </a:solidFill>
                <a:latin typeface="Meta Offc" panose="020B0504030101020102" pitchFamily="34" charset="0"/>
                <a:cs typeface="Meta Offc" panose="020B0504030101020102" pitchFamily="34" charset="0"/>
              </a:rPr>
              <a:t> 12 </a:t>
            </a:r>
            <a:r>
              <a:rPr lang="en-US" sz="1200" b="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1" baseline="0" dirty="0">
                <a:solidFill>
                  <a:schemeClr val="accent2">
                    <a:lumMod val="50000"/>
                  </a:schemeClr>
                </a:solidFill>
                <a:latin typeface="Meta Offc" panose="020B0504030101020102" pitchFamily="34" charset="0"/>
                <a:cs typeface="Meta Offc" panose="020B0504030101020102" pitchFamily="34" charset="0"/>
              </a:rPr>
              <a:t> bold)</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4" name="Text Placeholder 6"/>
          <p:cNvSpPr>
            <a:spLocks noGrp="1"/>
          </p:cNvSpPr>
          <p:nvPr>
            <p:ph type="body" sz="quarter" idx="14" hasCustomPrompt="1"/>
          </p:nvPr>
        </p:nvSpPr>
        <p:spPr>
          <a:xfrm>
            <a:off x="515106" y="5289695"/>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5" name="Text Placeholder 6"/>
          <p:cNvSpPr>
            <a:spLocks noGrp="1"/>
          </p:cNvSpPr>
          <p:nvPr>
            <p:ph type="body" sz="quarter" idx="15" hasCustomPrompt="1"/>
          </p:nvPr>
        </p:nvSpPr>
        <p:spPr>
          <a:xfrm>
            <a:off x="514701" y="5487833"/>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6" name="Text Placeholder 6"/>
          <p:cNvSpPr>
            <a:spLocks noGrp="1"/>
          </p:cNvSpPr>
          <p:nvPr>
            <p:ph type="body" sz="quarter" idx="16" hasCustomPrompt="1"/>
          </p:nvPr>
        </p:nvSpPr>
        <p:spPr>
          <a:xfrm>
            <a:off x="515106" y="5698697"/>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133551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S Cover - Client Materials">
    <p:spTree>
      <p:nvGrpSpPr>
        <p:cNvPr id="1" name=""/>
        <p:cNvGrpSpPr/>
        <p:nvPr/>
      </p:nvGrpSpPr>
      <p:grpSpPr>
        <a:xfrm>
          <a:off x="0" y="0"/>
          <a:ext cx="0" cy="0"/>
          <a:chOff x="0" y="0"/>
          <a:chExt cx="0" cy="0"/>
        </a:xfrm>
      </p:grpSpPr>
      <p:sp>
        <p:nvSpPr>
          <p:cNvPr id="13" name="Parallelogram 30">
            <a:extLst>
              <a:ext uri="{FF2B5EF4-FFF2-40B4-BE49-F238E27FC236}">
                <a16:creationId xmlns:a16="http://schemas.microsoft.com/office/drawing/2014/main" id="{66DB7979-7B35-A846-B891-5497FA29DDF6}"/>
              </a:ext>
              <a:ext uri="{C183D7F6-B498-43B3-948B-1728B52AA6E4}">
                <adec:decorative xmlns:adec="http://schemas.microsoft.com/office/drawing/2017/decorative" val="1"/>
              </a:ext>
            </a:extLst>
          </p:cNvPr>
          <p:cNvSpPr/>
          <p:nvPr userDrawn="1"/>
        </p:nvSpPr>
        <p:spPr>
          <a:xfrm>
            <a:off x="4521087" y="0"/>
            <a:ext cx="5631018" cy="7575556"/>
          </a:xfrm>
          <a:custGeom>
            <a:avLst/>
            <a:gdLst>
              <a:gd name="connsiteX0" fmla="*/ 0 w 3720667"/>
              <a:gd name="connsiteY0" fmla="*/ 7559676 h 7559676"/>
              <a:gd name="connsiteX1" fmla="*/ 930167 w 3720667"/>
              <a:gd name="connsiteY1" fmla="*/ 0 h 7559676"/>
              <a:gd name="connsiteX2" fmla="*/ 3720667 w 3720667"/>
              <a:gd name="connsiteY2" fmla="*/ 0 h 7559676"/>
              <a:gd name="connsiteX3" fmla="*/ 2790500 w 3720667"/>
              <a:gd name="connsiteY3" fmla="*/ 7559676 h 7559676"/>
              <a:gd name="connsiteX4" fmla="*/ 0 w 3720667"/>
              <a:gd name="connsiteY4" fmla="*/ 7559676 h 7559676"/>
              <a:gd name="connsiteX0" fmla="*/ 0 w 3720667"/>
              <a:gd name="connsiteY0" fmla="*/ 7559676 h 7559676"/>
              <a:gd name="connsiteX1" fmla="*/ 930167 w 3720667"/>
              <a:gd name="connsiteY1" fmla="*/ 0 h 7559676"/>
              <a:gd name="connsiteX2" fmla="*/ 3720667 w 3720667"/>
              <a:gd name="connsiteY2" fmla="*/ 0 h 7559676"/>
              <a:gd name="connsiteX3" fmla="*/ 3689910 w 3720667"/>
              <a:gd name="connsiteY3" fmla="*/ 7559676 h 7559676"/>
              <a:gd name="connsiteX4" fmla="*/ 0 w 3720667"/>
              <a:gd name="connsiteY4" fmla="*/ 7559676 h 7559676"/>
              <a:gd name="connsiteX0" fmla="*/ 0 w 4560117"/>
              <a:gd name="connsiteY0" fmla="*/ 7559676 h 7559676"/>
              <a:gd name="connsiteX1" fmla="*/ 1769617 w 4560117"/>
              <a:gd name="connsiteY1" fmla="*/ 0 h 7559676"/>
              <a:gd name="connsiteX2" fmla="*/ 4560117 w 4560117"/>
              <a:gd name="connsiteY2" fmla="*/ 0 h 7559676"/>
              <a:gd name="connsiteX3" fmla="*/ 4529360 w 4560117"/>
              <a:gd name="connsiteY3" fmla="*/ 7559676 h 7559676"/>
              <a:gd name="connsiteX4" fmla="*/ 0 w 4560117"/>
              <a:gd name="connsiteY4" fmla="*/ 7559676 h 7559676"/>
              <a:gd name="connsiteX0" fmla="*/ 0 w 5054792"/>
              <a:gd name="connsiteY0" fmla="*/ 7574666 h 7574666"/>
              <a:gd name="connsiteX1" fmla="*/ 2264292 w 5054792"/>
              <a:gd name="connsiteY1" fmla="*/ 0 h 7574666"/>
              <a:gd name="connsiteX2" fmla="*/ 5054792 w 5054792"/>
              <a:gd name="connsiteY2" fmla="*/ 0 h 7574666"/>
              <a:gd name="connsiteX3" fmla="*/ 5024035 w 5054792"/>
              <a:gd name="connsiteY3" fmla="*/ 7559676 h 7574666"/>
              <a:gd name="connsiteX4" fmla="*/ 0 w 5054792"/>
              <a:gd name="connsiteY4" fmla="*/ 7574666 h 7574666"/>
              <a:gd name="connsiteX0" fmla="*/ 0 w 5054792"/>
              <a:gd name="connsiteY0" fmla="*/ 7574666 h 7574666"/>
              <a:gd name="connsiteX1" fmla="*/ 2039439 w 5054792"/>
              <a:gd name="connsiteY1" fmla="*/ 0 h 7574666"/>
              <a:gd name="connsiteX2" fmla="*/ 5054792 w 5054792"/>
              <a:gd name="connsiteY2" fmla="*/ 0 h 7574666"/>
              <a:gd name="connsiteX3" fmla="*/ 5024035 w 5054792"/>
              <a:gd name="connsiteY3" fmla="*/ 7559676 h 7574666"/>
              <a:gd name="connsiteX4" fmla="*/ 0 w 5054792"/>
              <a:gd name="connsiteY4" fmla="*/ 7574666 h 7574666"/>
              <a:gd name="connsiteX0" fmla="*/ 0 w 5054792"/>
              <a:gd name="connsiteY0" fmla="*/ 7574666 h 7574666"/>
              <a:gd name="connsiteX1" fmla="*/ 1934507 w 5054792"/>
              <a:gd name="connsiteY1" fmla="*/ 14991 h 7574666"/>
              <a:gd name="connsiteX2" fmla="*/ 5054792 w 5054792"/>
              <a:gd name="connsiteY2" fmla="*/ 0 h 7574666"/>
              <a:gd name="connsiteX3" fmla="*/ 5024035 w 5054792"/>
              <a:gd name="connsiteY3" fmla="*/ 7559676 h 7574666"/>
              <a:gd name="connsiteX4" fmla="*/ 0 w 5054792"/>
              <a:gd name="connsiteY4" fmla="*/ 7574666 h 7574666"/>
              <a:gd name="connsiteX0" fmla="*/ 0 w 5544735"/>
              <a:gd name="connsiteY0" fmla="*/ 7574666 h 7585127"/>
              <a:gd name="connsiteX1" fmla="*/ 1934507 w 5544735"/>
              <a:gd name="connsiteY1" fmla="*/ 14991 h 7585127"/>
              <a:gd name="connsiteX2" fmla="*/ 5054792 w 5544735"/>
              <a:gd name="connsiteY2" fmla="*/ 0 h 7585127"/>
              <a:gd name="connsiteX3" fmla="*/ 5544735 w 5544735"/>
              <a:gd name="connsiteY3" fmla="*/ 7585127 h 7585127"/>
              <a:gd name="connsiteX4" fmla="*/ 0 w 5544735"/>
              <a:gd name="connsiteY4" fmla="*/ 7574666 h 7585127"/>
              <a:gd name="connsiteX0" fmla="*/ 0 w 5544735"/>
              <a:gd name="connsiteY0" fmla="*/ 7587391 h 7597852"/>
              <a:gd name="connsiteX1" fmla="*/ 1934507 w 5544735"/>
              <a:gd name="connsiteY1" fmla="*/ 27716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11683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11683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14890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4507 w 5544735"/>
              <a:gd name="connsiteY1" fmla="*/ 20640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7373 w 5544735"/>
              <a:gd name="connsiteY1" fmla="*/ 12015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44735"/>
              <a:gd name="connsiteY0" fmla="*/ 7587391 h 7597852"/>
              <a:gd name="connsiteX1" fmla="*/ 1937373 w 5544735"/>
              <a:gd name="connsiteY1" fmla="*/ 17765 h 7597852"/>
              <a:gd name="connsiteX2" fmla="*/ 5524692 w 5544735"/>
              <a:gd name="connsiteY2" fmla="*/ 0 h 7597852"/>
              <a:gd name="connsiteX3" fmla="*/ 5544735 w 5544735"/>
              <a:gd name="connsiteY3" fmla="*/ 7597852 h 7597852"/>
              <a:gd name="connsiteX4" fmla="*/ 0 w 5544735"/>
              <a:gd name="connsiteY4" fmla="*/ 7587391 h 7597852"/>
              <a:gd name="connsiteX0" fmla="*/ 0 w 5577855"/>
              <a:gd name="connsiteY0" fmla="*/ 7587391 h 7597852"/>
              <a:gd name="connsiteX1" fmla="*/ 1937373 w 5577855"/>
              <a:gd name="connsiteY1" fmla="*/ 17765 h 7597852"/>
              <a:gd name="connsiteX2" fmla="*/ 5577855 w 5577855"/>
              <a:gd name="connsiteY2" fmla="*/ 0 h 7597852"/>
              <a:gd name="connsiteX3" fmla="*/ 5544735 w 5577855"/>
              <a:gd name="connsiteY3" fmla="*/ 7597852 h 7597852"/>
              <a:gd name="connsiteX4" fmla="*/ 0 w 5577855"/>
              <a:gd name="connsiteY4" fmla="*/ 7587391 h 7597852"/>
              <a:gd name="connsiteX0" fmla="*/ 0 w 5631018"/>
              <a:gd name="connsiteY0" fmla="*/ 7587391 h 7597852"/>
              <a:gd name="connsiteX1" fmla="*/ 1937373 w 5631018"/>
              <a:gd name="connsiteY1" fmla="*/ 17765 h 7597852"/>
              <a:gd name="connsiteX2" fmla="*/ 5631018 w 5631018"/>
              <a:gd name="connsiteY2" fmla="*/ 0 h 7597852"/>
              <a:gd name="connsiteX3" fmla="*/ 5544735 w 5631018"/>
              <a:gd name="connsiteY3" fmla="*/ 7597852 h 7597852"/>
              <a:gd name="connsiteX4" fmla="*/ 0 w 5631018"/>
              <a:gd name="connsiteY4" fmla="*/ 7587391 h 7597852"/>
              <a:gd name="connsiteX0" fmla="*/ 0 w 5631018"/>
              <a:gd name="connsiteY0" fmla="*/ 7587391 h 7597852"/>
              <a:gd name="connsiteX1" fmla="*/ 1948005 w 5631018"/>
              <a:gd name="connsiteY1" fmla="*/ 7101 h 7597852"/>
              <a:gd name="connsiteX2" fmla="*/ 5631018 w 5631018"/>
              <a:gd name="connsiteY2" fmla="*/ 0 h 7597852"/>
              <a:gd name="connsiteX3" fmla="*/ 5544735 w 5631018"/>
              <a:gd name="connsiteY3" fmla="*/ 7597852 h 7597852"/>
              <a:gd name="connsiteX4" fmla="*/ 0 w 5631018"/>
              <a:gd name="connsiteY4" fmla="*/ 7587391 h 7597852"/>
              <a:gd name="connsiteX0" fmla="*/ 0 w 5631018"/>
              <a:gd name="connsiteY0" fmla="*/ 7581023 h 7597852"/>
              <a:gd name="connsiteX1" fmla="*/ 1948005 w 5631018"/>
              <a:gd name="connsiteY1" fmla="*/ 7101 h 7597852"/>
              <a:gd name="connsiteX2" fmla="*/ 5631018 w 5631018"/>
              <a:gd name="connsiteY2" fmla="*/ 0 h 7597852"/>
              <a:gd name="connsiteX3" fmla="*/ 5544735 w 5631018"/>
              <a:gd name="connsiteY3" fmla="*/ 7597852 h 7597852"/>
              <a:gd name="connsiteX4" fmla="*/ 0 w 5631018"/>
              <a:gd name="connsiteY4" fmla="*/ 7581023 h 7597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1018" h="7597852">
                <a:moveTo>
                  <a:pt x="0" y="7581023"/>
                </a:moveTo>
                <a:lnTo>
                  <a:pt x="1948005" y="7101"/>
                </a:lnTo>
                <a:lnTo>
                  <a:pt x="5631018" y="0"/>
                </a:lnTo>
                <a:lnTo>
                  <a:pt x="5544735" y="7597852"/>
                </a:lnTo>
                <a:lnTo>
                  <a:pt x="0" y="7581023"/>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Meta Offc" panose="020B0504030101020102" pitchFamily="34" charset="0"/>
            </a:endParaRPr>
          </a:p>
        </p:txBody>
      </p:sp>
      <p:sp>
        <p:nvSpPr>
          <p:cNvPr id="18" name="Rectangle 19">
            <a:extLst>
              <a:ext uri="{FF2B5EF4-FFF2-40B4-BE49-F238E27FC236}">
                <a16:creationId xmlns:a16="http://schemas.microsoft.com/office/drawing/2014/main" id="{069667C7-96B7-7D41-AF0D-2EA8363C4D64}"/>
              </a:ext>
              <a:ext uri="{C183D7F6-B498-43B3-948B-1728B52AA6E4}">
                <adec:decorative xmlns:adec="http://schemas.microsoft.com/office/drawing/2017/decorative" val="1"/>
              </a:ext>
            </a:extLst>
          </p:cNvPr>
          <p:cNvSpPr/>
          <p:nvPr userDrawn="1"/>
        </p:nvSpPr>
        <p:spPr>
          <a:xfrm rot="827813">
            <a:off x="5265599" y="-216209"/>
            <a:ext cx="893165" cy="8002614"/>
          </a:xfrm>
          <a:custGeom>
            <a:avLst/>
            <a:gdLst>
              <a:gd name="connsiteX0" fmla="*/ 0 w 511811"/>
              <a:gd name="connsiteY0" fmla="*/ 0 h 8390865"/>
              <a:gd name="connsiteX1" fmla="*/ 511811 w 511811"/>
              <a:gd name="connsiteY1" fmla="*/ 0 h 8390865"/>
              <a:gd name="connsiteX2" fmla="*/ 511811 w 511811"/>
              <a:gd name="connsiteY2" fmla="*/ 8390865 h 8390865"/>
              <a:gd name="connsiteX3" fmla="*/ 0 w 511811"/>
              <a:gd name="connsiteY3" fmla="*/ 8390865 h 8390865"/>
              <a:gd name="connsiteX4" fmla="*/ 0 w 511811"/>
              <a:gd name="connsiteY4" fmla="*/ 0 h 8390865"/>
              <a:gd name="connsiteX0" fmla="*/ 0 w 622197"/>
              <a:gd name="connsiteY0" fmla="*/ 0 h 8390865"/>
              <a:gd name="connsiteX1" fmla="*/ 622197 w 622197"/>
              <a:gd name="connsiteY1" fmla="*/ 505083 h 8390865"/>
              <a:gd name="connsiteX2" fmla="*/ 511811 w 622197"/>
              <a:gd name="connsiteY2" fmla="*/ 8390865 h 8390865"/>
              <a:gd name="connsiteX3" fmla="*/ 0 w 622197"/>
              <a:gd name="connsiteY3" fmla="*/ 8390865 h 8390865"/>
              <a:gd name="connsiteX4" fmla="*/ 0 w 622197"/>
              <a:gd name="connsiteY4" fmla="*/ 0 h 8390865"/>
              <a:gd name="connsiteX0" fmla="*/ 0 w 666706"/>
              <a:gd name="connsiteY0" fmla="*/ 147204 h 7885782"/>
              <a:gd name="connsiteX1" fmla="*/ 666706 w 666706"/>
              <a:gd name="connsiteY1" fmla="*/ 0 h 7885782"/>
              <a:gd name="connsiteX2" fmla="*/ 556320 w 666706"/>
              <a:gd name="connsiteY2" fmla="*/ 7885782 h 7885782"/>
              <a:gd name="connsiteX3" fmla="*/ 44509 w 666706"/>
              <a:gd name="connsiteY3" fmla="*/ 7885782 h 7885782"/>
              <a:gd name="connsiteX4" fmla="*/ 0 w 666706"/>
              <a:gd name="connsiteY4" fmla="*/ 147204 h 7885782"/>
              <a:gd name="connsiteX0" fmla="*/ 0 w 666706"/>
              <a:gd name="connsiteY0" fmla="*/ 147204 h 7885782"/>
              <a:gd name="connsiteX1" fmla="*/ 666706 w 666706"/>
              <a:gd name="connsiteY1" fmla="*/ 0 h 7885782"/>
              <a:gd name="connsiteX2" fmla="*/ 537357 w 666706"/>
              <a:gd name="connsiteY2" fmla="*/ 7808563 h 7885782"/>
              <a:gd name="connsiteX3" fmla="*/ 44509 w 666706"/>
              <a:gd name="connsiteY3" fmla="*/ 7885782 h 7885782"/>
              <a:gd name="connsiteX4" fmla="*/ 0 w 666706"/>
              <a:gd name="connsiteY4" fmla="*/ 147204 h 7885782"/>
              <a:gd name="connsiteX0" fmla="*/ 49196 w 715902"/>
              <a:gd name="connsiteY0" fmla="*/ 147204 h 8004314"/>
              <a:gd name="connsiteX1" fmla="*/ 715902 w 715902"/>
              <a:gd name="connsiteY1" fmla="*/ 0 h 8004314"/>
              <a:gd name="connsiteX2" fmla="*/ 586553 w 715902"/>
              <a:gd name="connsiteY2" fmla="*/ 7808563 h 8004314"/>
              <a:gd name="connsiteX3" fmla="*/ 0 w 715902"/>
              <a:gd name="connsiteY3" fmla="*/ 8004314 h 8004314"/>
              <a:gd name="connsiteX4" fmla="*/ 49196 w 715902"/>
              <a:gd name="connsiteY4" fmla="*/ 147204 h 8004314"/>
              <a:gd name="connsiteX0" fmla="*/ 78096 w 744802"/>
              <a:gd name="connsiteY0" fmla="*/ 147204 h 7997765"/>
              <a:gd name="connsiteX1" fmla="*/ 744802 w 744802"/>
              <a:gd name="connsiteY1" fmla="*/ 0 h 7997765"/>
              <a:gd name="connsiteX2" fmla="*/ 615453 w 744802"/>
              <a:gd name="connsiteY2" fmla="*/ 7808563 h 7997765"/>
              <a:gd name="connsiteX3" fmla="*/ 0 w 744802"/>
              <a:gd name="connsiteY3" fmla="*/ 7997765 h 7997765"/>
              <a:gd name="connsiteX4" fmla="*/ 78096 w 744802"/>
              <a:gd name="connsiteY4" fmla="*/ 147204 h 7997765"/>
              <a:gd name="connsiteX0" fmla="*/ 97889 w 764595"/>
              <a:gd name="connsiteY0" fmla="*/ 147204 h 7945990"/>
              <a:gd name="connsiteX1" fmla="*/ 764595 w 764595"/>
              <a:gd name="connsiteY1" fmla="*/ 0 h 7945990"/>
              <a:gd name="connsiteX2" fmla="*/ 635246 w 764595"/>
              <a:gd name="connsiteY2" fmla="*/ 7808563 h 7945990"/>
              <a:gd name="connsiteX3" fmla="*/ 0 w 764595"/>
              <a:gd name="connsiteY3" fmla="*/ 7945990 h 7945990"/>
              <a:gd name="connsiteX4" fmla="*/ 97889 w 764595"/>
              <a:gd name="connsiteY4" fmla="*/ 147204 h 7945990"/>
              <a:gd name="connsiteX0" fmla="*/ 97889 w 764595"/>
              <a:gd name="connsiteY0" fmla="*/ 147204 h 7945990"/>
              <a:gd name="connsiteX1" fmla="*/ 764595 w 764595"/>
              <a:gd name="connsiteY1" fmla="*/ 0 h 7945990"/>
              <a:gd name="connsiteX2" fmla="*/ 588627 w 764595"/>
              <a:gd name="connsiteY2" fmla="*/ 7791693 h 7945990"/>
              <a:gd name="connsiteX3" fmla="*/ 0 w 764595"/>
              <a:gd name="connsiteY3" fmla="*/ 7945990 h 7945990"/>
              <a:gd name="connsiteX4" fmla="*/ 97889 w 764595"/>
              <a:gd name="connsiteY4" fmla="*/ 147204 h 7945990"/>
              <a:gd name="connsiteX0" fmla="*/ 97889 w 764595"/>
              <a:gd name="connsiteY0" fmla="*/ 147204 h 7945990"/>
              <a:gd name="connsiteX1" fmla="*/ 764595 w 764595"/>
              <a:gd name="connsiteY1" fmla="*/ 0 h 7945990"/>
              <a:gd name="connsiteX2" fmla="*/ 646961 w 764595"/>
              <a:gd name="connsiteY2" fmla="*/ 7798607 h 7945990"/>
              <a:gd name="connsiteX3" fmla="*/ 0 w 764595"/>
              <a:gd name="connsiteY3" fmla="*/ 7945990 h 7945990"/>
              <a:gd name="connsiteX4" fmla="*/ 97889 w 764595"/>
              <a:gd name="connsiteY4" fmla="*/ 147204 h 7945990"/>
              <a:gd name="connsiteX0" fmla="*/ 97889 w 764595"/>
              <a:gd name="connsiteY0" fmla="*/ 147204 h 7945990"/>
              <a:gd name="connsiteX1" fmla="*/ 764595 w 764595"/>
              <a:gd name="connsiteY1" fmla="*/ 0 h 7945990"/>
              <a:gd name="connsiteX2" fmla="*/ 718404 w 764595"/>
              <a:gd name="connsiteY2" fmla="*/ 7743399 h 7945990"/>
              <a:gd name="connsiteX3" fmla="*/ 646961 w 764595"/>
              <a:gd name="connsiteY3" fmla="*/ 7798607 h 7945990"/>
              <a:gd name="connsiteX4" fmla="*/ 0 w 764595"/>
              <a:gd name="connsiteY4" fmla="*/ 7945990 h 7945990"/>
              <a:gd name="connsiteX5" fmla="*/ 97889 w 764595"/>
              <a:gd name="connsiteY5" fmla="*/ 147204 h 7945990"/>
              <a:gd name="connsiteX0" fmla="*/ 97889 w 841438"/>
              <a:gd name="connsiteY0" fmla="*/ 180232 h 7979018"/>
              <a:gd name="connsiteX1" fmla="*/ 841438 w 841438"/>
              <a:gd name="connsiteY1" fmla="*/ 0 h 7979018"/>
              <a:gd name="connsiteX2" fmla="*/ 718404 w 841438"/>
              <a:gd name="connsiteY2" fmla="*/ 7776427 h 7979018"/>
              <a:gd name="connsiteX3" fmla="*/ 646961 w 841438"/>
              <a:gd name="connsiteY3" fmla="*/ 7831635 h 7979018"/>
              <a:gd name="connsiteX4" fmla="*/ 0 w 841438"/>
              <a:gd name="connsiteY4" fmla="*/ 7979018 h 7979018"/>
              <a:gd name="connsiteX5" fmla="*/ 97889 w 841438"/>
              <a:gd name="connsiteY5" fmla="*/ 180232 h 7979018"/>
              <a:gd name="connsiteX0" fmla="*/ 97889 w 841438"/>
              <a:gd name="connsiteY0" fmla="*/ 180232 h 7979018"/>
              <a:gd name="connsiteX1" fmla="*/ 841438 w 841438"/>
              <a:gd name="connsiteY1" fmla="*/ 0 h 7979018"/>
              <a:gd name="connsiteX2" fmla="*/ 718404 w 841438"/>
              <a:gd name="connsiteY2" fmla="*/ 7776427 h 7979018"/>
              <a:gd name="connsiteX3" fmla="*/ 0 w 841438"/>
              <a:gd name="connsiteY3" fmla="*/ 7979018 h 7979018"/>
              <a:gd name="connsiteX4" fmla="*/ 97889 w 841438"/>
              <a:gd name="connsiteY4" fmla="*/ 180232 h 7979018"/>
              <a:gd name="connsiteX0" fmla="*/ 97889 w 841438"/>
              <a:gd name="connsiteY0" fmla="*/ 180232 h 7979018"/>
              <a:gd name="connsiteX1" fmla="*/ 841438 w 841438"/>
              <a:gd name="connsiteY1" fmla="*/ 0 h 7979018"/>
              <a:gd name="connsiteX2" fmla="*/ 704041 w 841438"/>
              <a:gd name="connsiteY2" fmla="*/ 7677149 h 7979018"/>
              <a:gd name="connsiteX3" fmla="*/ 0 w 841438"/>
              <a:gd name="connsiteY3" fmla="*/ 7979018 h 7979018"/>
              <a:gd name="connsiteX4" fmla="*/ 97889 w 841438"/>
              <a:gd name="connsiteY4" fmla="*/ 180232 h 7979018"/>
              <a:gd name="connsiteX0" fmla="*/ 136831 w 880380"/>
              <a:gd name="connsiteY0" fmla="*/ 180232 h 7865119"/>
              <a:gd name="connsiteX1" fmla="*/ 880380 w 880380"/>
              <a:gd name="connsiteY1" fmla="*/ 0 h 7865119"/>
              <a:gd name="connsiteX2" fmla="*/ 742983 w 880380"/>
              <a:gd name="connsiteY2" fmla="*/ 7677149 h 7865119"/>
              <a:gd name="connsiteX3" fmla="*/ 0 w 880380"/>
              <a:gd name="connsiteY3" fmla="*/ 7865119 h 7865119"/>
              <a:gd name="connsiteX4" fmla="*/ 136831 w 880380"/>
              <a:gd name="connsiteY4" fmla="*/ 180232 h 7865119"/>
              <a:gd name="connsiteX0" fmla="*/ 67617 w 880380"/>
              <a:gd name="connsiteY0" fmla="*/ 212083 h 7865119"/>
              <a:gd name="connsiteX1" fmla="*/ 880380 w 880380"/>
              <a:gd name="connsiteY1" fmla="*/ 0 h 7865119"/>
              <a:gd name="connsiteX2" fmla="*/ 742983 w 880380"/>
              <a:gd name="connsiteY2" fmla="*/ 7677149 h 7865119"/>
              <a:gd name="connsiteX3" fmla="*/ 0 w 880380"/>
              <a:gd name="connsiteY3" fmla="*/ 7865119 h 7865119"/>
              <a:gd name="connsiteX4" fmla="*/ 67617 w 880380"/>
              <a:gd name="connsiteY4" fmla="*/ 212083 h 7865119"/>
              <a:gd name="connsiteX0" fmla="*/ 67617 w 882725"/>
              <a:gd name="connsiteY0" fmla="*/ 202707 h 7855743"/>
              <a:gd name="connsiteX1" fmla="*/ 882725 w 882725"/>
              <a:gd name="connsiteY1" fmla="*/ 0 h 7855743"/>
              <a:gd name="connsiteX2" fmla="*/ 742983 w 882725"/>
              <a:gd name="connsiteY2" fmla="*/ 7667773 h 7855743"/>
              <a:gd name="connsiteX3" fmla="*/ 0 w 882725"/>
              <a:gd name="connsiteY3" fmla="*/ 7855743 h 7855743"/>
              <a:gd name="connsiteX4" fmla="*/ 67617 w 882725"/>
              <a:gd name="connsiteY4" fmla="*/ 202707 h 7855743"/>
              <a:gd name="connsiteX0" fmla="*/ 65330 w 882725"/>
              <a:gd name="connsiteY0" fmla="*/ 193562 h 7855743"/>
              <a:gd name="connsiteX1" fmla="*/ 882725 w 882725"/>
              <a:gd name="connsiteY1" fmla="*/ 0 h 7855743"/>
              <a:gd name="connsiteX2" fmla="*/ 742983 w 882725"/>
              <a:gd name="connsiteY2" fmla="*/ 7667773 h 7855743"/>
              <a:gd name="connsiteX3" fmla="*/ 0 w 882725"/>
              <a:gd name="connsiteY3" fmla="*/ 7855743 h 7855743"/>
              <a:gd name="connsiteX4" fmla="*/ 65330 w 882725"/>
              <a:gd name="connsiteY4" fmla="*/ 193562 h 7855743"/>
              <a:gd name="connsiteX0" fmla="*/ 64573 w 882725"/>
              <a:gd name="connsiteY0" fmla="*/ 190535 h 7855743"/>
              <a:gd name="connsiteX1" fmla="*/ 882725 w 882725"/>
              <a:gd name="connsiteY1" fmla="*/ 0 h 7855743"/>
              <a:gd name="connsiteX2" fmla="*/ 742983 w 882725"/>
              <a:gd name="connsiteY2" fmla="*/ 7667773 h 7855743"/>
              <a:gd name="connsiteX3" fmla="*/ 0 w 882725"/>
              <a:gd name="connsiteY3" fmla="*/ 7855743 h 7855743"/>
              <a:gd name="connsiteX4" fmla="*/ 64573 w 882725"/>
              <a:gd name="connsiteY4" fmla="*/ 190535 h 785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725" h="7855743">
                <a:moveTo>
                  <a:pt x="64573" y="190535"/>
                </a:moveTo>
                <a:cubicBezTo>
                  <a:pt x="336276" y="122966"/>
                  <a:pt x="611022" y="67569"/>
                  <a:pt x="882725" y="0"/>
                </a:cubicBezTo>
                <a:cubicBezTo>
                  <a:pt x="842300" y="2584919"/>
                  <a:pt x="783408" y="5082854"/>
                  <a:pt x="742983" y="7667773"/>
                </a:cubicBezTo>
                <a:lnTo>
                  <a:pt x="0" y="7855743"/>
                </a:lnTo>
                <a:lnTo>
                  <a:pt x="64573" y="190535"/>
                </a:lnTo>
                <a:close/>
              </a:path>
            </a:pathLst>
          </a:custGeom>
          <a:solidFill>
            <a:srgbClr val="003057">
              <a:alpha val="77000"/>
            </a:srgbClr>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Meta Offc" panose="020B0504030101020102" pitchFamily="34" charset="0"/>
              <a:ea typeface="+mn-ea"/>
              <a:cs typeface="Meta Offc" panose="020B0504030101020102" pitchFamily="34" charset="0"/>
            </a:endParaRPr>
          </a:p>
        </p:txBody>
      </p:sp>
      <p:sp>
        <p:nvSpPr>
          <p:cNvPr id="6" name="Rectangle 5"/>
          <p:cNvSpPr/>
          <p:nvPr userDrawn="1"/>
        </p:nvSpPr>
        <p:spPr>
          <a:xfrm>
            <a:off x="512788" y="6369047"/>
            <a:ext cx="4572000" cy="246221"/>
          </a:xfrm>
          <a:prstGeom prst="rect">
            <a:avLst/>
          </a:prstGeom>
        </p:spPr>
        <p:txBody>
          <a:bodyPr>
            <a:spAutoFit/>
          </a:bodyPr>
          <a:lstStyle/>
          <a:p>
            <a:r>
              <a:rPr lang="en-US" sz="1000" b="0" i="1"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000" b="0" i="1" baseline="0" dirty="0">
                <a:solidFill>
                  <a:schemeClr val="accent2">
                    <a:lumMod val="50000"/>
                  </a:schemeClr>
                </a:solidFill>
                <a:latin typeface="Meta Offc" panose="020B0504030101020102" pitchFamily="34" charset="0"/>
                <a:cs typeface="Meta Offc" panose="020B0504030101020102" pitchFamily="34" charset="0"/>
              </a:rPr>
              <a:t> Only</a:t>
            </a:r>
            <a:endParaRPr lang="en-US" sz="1000" b="0" i="1" dirty="0">
              <a:solidFill>
                <a:schemeClr val="accent2">
                  <a:lumMod val="50000"/>
                </a:schemeClr>
              </a:solidFill>
              <a:latin typeface="Meta Offc" panose="020B0504030101020102" pitchFamily="34" charset="0"/>
              <a:cs typeface="Meta Offc" panose="020B0504030101020102" pitchFamily="34" charset="0"/>
            </a:endParaRPr>
          </a:p>
        </p:txBody>
      </p:sp>
      <p:pic>
        <p:nvPicPr>
          <p:cNvPr id="14" name="Picture 2" descr="new york city_skyline01.png (525×39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973493" y="2412916"/>
            <a:ext cx="3104995" cy="23302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saint louis_arch_skyline.png (525×394)"/>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3637105" y="2412916"/>
            <a:ext cx="3104995" cy="23302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san francisco_skyline05.png (525×394)"/>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6319339" y="2412916"/>
            <a:ext cx="3104995" cy="2330225"/>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6"/>
          <p:cNvSpPr>
            <a:spLocks noGrp="1"/>
          </p:cNvSpPr>
          <p:nvPr>
            <p:ph type="body" sz="quarter" idx="13" hasCustomPrompt="1"/>
          </p:nvPr>
        </p:nvSpPr>
        <p:spPr>
          <a:xfrm>
            <a:off x="514701" y="5092924"/>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b="1" dirty="0">
                <a:solidFill>
                  <a:schemeClr val="accent2">
                    <a:lumMod val="50000"/>
                  </a:schemeClr>
                </a:solidFill>
                <a:latin typeface="Meta Offc" panose="020B0504030101020102" pitchFamily="34" charset="0"/>
                <a:cs typeface="Meta Offc" panose="020B0504030101020102" pitchFamily="34" charset="0"/>
              </a:rPr>
              <a:t>Name (Meta Office –</a:t>
            </a:r>
            <a:r>
              <a:rPr lang="en-US" sz="1200" b="1" baseline="0" dirty="0">
                <a:solidFill>
                  <a:schemeClr val="accent2">
                    <a:lumMod val="50000"/>
                  </a:schemeClr>
                </a:solidFill>
                <a:latin typeface="Meta Offc" panose="020B0504030101020102" pitchFamily="34" charset="0"/>
                <a:cs typeface="Meta Offc" panose="020B0504030101020102" pitchFamily="34" charset="0"/>
              </a:rPr>
              <a:t> 12 </a:t>
            </a:r>
            <a:r>
              <a:rPr lang="en-US" sz="1200" b="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1" baseline="0" dirty="0">
                <a:solidFill>
                  <a:schemeClr val="accent2">
                    <a:lumMod val="50000"/>
                  </a:schemeClr>
                </a:solidFill>
                <a:latin typeface="Meta Offc" panose="020B0504030101020102" pitchFamily="34" charset="0"/>
                <a:cs typeface="Meta Offc" panose="020B0504030101020102" pitchFamily="34" charset="0"/>
              </a:rPr>
              <a:t> bold)</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6" name="Text Placeholder 6"/>
          <p:cNvSpPr>
            <a:spLocks noGrp="1"/>
          </p:cNvSpPr>
          <p:nvPr>
            <p:ph type="body" sz="quarter" idx="14" hasCustomPrompt="1"/>
          </p:nvPr>
        </p:nvSpPr>
        <p:spPr>
          <a:xfrm>
            <a:off x="515106" y="5289695"/>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7" name="Text Placeholder 6"/>
          <p:cNvSpPr>
            <a:spLocks noGrp="1"/>
          </p:cNvSpPr>
          <p:nvPr>
            <p:ph type="body" sz="quarter" idx="15" hasCustomPrompt="1"/>
          </p:nvPr>
        </p:nvSpPr>
        <p:spPr>
          <a:xfrm>
            <a:off x="514701" y="5487833"/>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8" name="Text Placeholder 6"/>
          <p:cNvSpPr>
            <a:spLocks noGrp="1"/>
          </p:cNvSpPr>
          <p:nvPr>
            <p:ph type="body" sz="quarter" idx="16" hasCustomPrompt="1"/>
          </p:nvPr>
        </p:nvSpPr>
        <p:spPr>
          <a:xfrm>
            <a:off x="515106" y="5698697"/>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15" name="Text Placeholder 1"/>
          <p:cNvSpPr>
            <a:spLocks noGrp="1"/>
          </p:cNvSpPr>
          <p:nvPr>
            <p:ph type="body" sz="quarter" idx="10" hasCustomPrompt="1"/>
          </p:nvPr>
        </p:nvSpPr>
        <p:spPr>
          <a:xfrm>
            <a:off x="505274" y="1311863"/>
            <a:ext cx="5282784"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a:t>Institution Name (Meta Office – 21 </a:t>
            </a:r>
            <a:r>
              <a:rPr lang="en-US" dirty="0" err="1"/>
              <a:t>pt</a:t>
            </a:r>
            <a:r>
              <a:rPr lang="en-US" dirty="0"/>
              <a:t>, bold)</a:t>
            </a:r>
          </a:p>
        </p:txBody>
      </p:sp>
      <p:sp>
        <p:nvSpPr>
          <p:cNvPr id="19" name="Text Placeholder 1"/>
          <p:cNvSpPr>
            <a:spLocks noGrp="1"/>
          </p:cNvSpPr>
          <p:nvPr>
            <p:ph type="body" sz="quarter" idx="12" hasCustomPrompt="1"/>
          </p:nvPr>
        </p:nvSpPr>
        <p:spPr>
          <a:xfrm>
            <a:off x="505679" y="1047242"/>
            <a:ext cx="3632199" cy="256859"/>
          </a:xfrm>
          <a:prstGeom prst="rect">
            <a:avLst/>
          </a:prstGeom>
        </p:spPr>
        <p:txBody>
          <a:bodyPr bIns="0"/>
          <a:lstStyle>
            <a:lvl1pPr marL="0" indent="0">
              <a:buNone/>
              <a:defRPr sz="1300" baseline="0">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Presentation Materials for: </a:t>
            </a:r>
          </a:p>
        </p:txBody>
      </p:sp>
      <p:pic>
        <p:nvPicPr>
          <p:cNvPr id="21" name="Picture 2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58937" y="6278295"/>
            <a:ext cx="3478953" cy="598529"/>
          </a:xfrm>
          <a:prstGeom prst="rect">
            <a:avLst/>
          </a:prstGeom>
        </p:spPr>
      </p:pic>
    </p:spTree>
    <p:extLst>
      <p:ext uri="{BB962C8B-B14F-4D97-AF65-F5344CB8AC3E}">
        <p14:creationId xmlns:p14="http://schemas.microsoft.com/office/powerpoint/2010/main" val="1557733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Client Material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 y="0"/>
            <a:ext cx="10179968" cy="7562850"/>
          </a:xfrm>
          <a:prstGeom prst="rect">
            <a:avLst/>
          </a:prstGeom>
        </p:spPr>
      </p:pic>
      <p:sp>
        <p:nvSpPr>
          <p:cNvPr id="6" name="Rectangle 5"/>
          <p:cNvSpPr/>
          <p:nvPr userDrawn="1"/>
        </p:nvSpPr>
        <p:spPr>
          <a:xfrm>
            <a:off x="512788" y="6369047"/>
            <a:ext cx="4572000" cy="246221"/>
          </a:xfrm>
          <a:prstGeom prst="rect">
            <a:avLst/>
          </a:prstGeom>
        </p:spPr>
        <p:txBody>
          <a:bodyPr>
            <a:spAutoFit/>
          </a:bodyPr>
          <a:lstStyle/>
          <a:p>
            <a:r>
              <a:rPr lang="en-US" sz="1000" b="0" i="1" dirty="0">
                <a:solidFill>
                  <a:schemeClr val="accent2">
                    <a:lumMod val="50000"/>
                  </a:schemeClr>
                </a:solidFill>
                <a:latin typeface="Meta Offc" panose="020B0504030101020102" pitchFamily="34" charset="0"/>
                <a:cs typeface="Meta Offc" panose="020B0504030101020102" pitchFamily="34" charset="0"/>
              </a:rPr>
              <a:t>For Institutional Use</a:t>
            </a:r>
            <a:r>
              <a:rPr lang="en-US" sz="1000" b="0" i="1" baseline="0" dirty="0">
                <a:solidFill>
                  <a:schemeClr val="accent2">
                    <a:lumMod val="50000"/>
                  </a:schemeClr>
                </a:solidFill>
                <a:latin typeface="Meta Offc" panose="020B0504030101020102" pitchFamily="34" charset="0"/>
                <a:cs typeface="Meta Offc" panose="020B0504030101020102" pitchFamily="34" charset="0"/>
              </a:rPr>
              <a:t> Only</a:t>
            </a:r>
            <a:endParaRPr lang="en-US" sz="1000" b="0" i="1" dirty="0">
              <a:solidFill>
                <a:schemeClr val="accent2">
                  <a:lumMod val="50000"/>
                </a:schemeClr>
              </a:solidFill>
              <a:latin typeface="Meta Offc" panose="020B0504030101020102" pitchFamily="34" charset="0"/>
              <a:cs typeface="Meta Offc" panose="020B0504030101020102" pitchFamily="34" charset="0"/>
            </a:endParaRPr>
          </a:p>
        </p:txBody>
      </p:sp>
      <p:sp>
        <p:nvSpPr>
          <p:cNvPr id="21" name="Text Placeholder 1"/>
          <p:cNvSpPr>
            <a:spLocks noGrp="1"/>
          </p:cNvSpPr>
          <p:nvPr>
            <p:ph type="body" sz="quarter" idx="10" hasCustomPrompt="1"/>
          </p:nvPr>
        </p:nvSpPr>
        <p:spPr>
          <a:xfrm>
            <a:off x="505274" y="1311863"/>
            <a:ext cx="5282784" cy="369332"/>
          </a:xfrm>
          <a:prstGeom prst="rect">
            <a:avLst/>
          </a:prstGeom>
        </p:spPr>
        <p:txBody>
          <a:bodyPr/>
          <a:lstStyle>
            <a:lvl1pPr marL="0" indent="0">
              <a:buNone/>
              <a:defRPr sz="2100" b="1" baseline="0">
                <a:latin typeface="Meta Offc" panose="020B0504030101020102" pitchFamily="34" charset="0"/>
                <a:cs typeface="Meta Offc" panose="020B0504030101020102" pitchFamily="34" charset="0"/>
              </a:defRPr>
            </a:lvl1pPr>
          </a:lstStyle>
          <a:p>
            <a:r>
              <a:rPr lang="en-US" dirty="0"/>
              <a:t>Institution Name (Meta Office – 21 </a:t>
            </a:r>
            <a:r>
              <a:rPr lang="en-US" dirty="0" err="1"/>
              <a:t>pt</a:t>
            </a:r>
            <a:r>
              <a:rPr lang="en-US" dirty="0"/>
              <a:t>, bold)</a:t>
            </a:r>
          </a:p>
        </p:txBody>
      </p:sp>
      <p:sp>
        <p:nvSpPr>
          <p:cNvPr id="22" name="Text Placeholder 1"/>
          <p:cNvSpPr>
            <a:spLocks noGrp="1"/>
          </p:cNvSpPr>
          <p:nvPr>
            <p:ph type="body" sz="quarter" idx="12" hasCustomPrompt="1"/>
          </p:nvPr>
        </p:nvSpPr>
        <p:spPr>
          <a:xfrm>
            <a:off x="505679" y="1047242"/>
            <a:ext cx="3632199" cy="256859"/>
          </a:xfrm>
          <a:prstGeom prst="rect">
            <a:avLst/>
          </a:prstGeom>
        </p:spPr>
        <p:txBody>
          <a:bodyPr bIns="0"/>
          <a:lstStyle>
            <a:lvl1pPr marL="0" indent="0">
              <a:buNone/>
              <a:defRPr sz="1300" baseline="0">
                <a:solidFill>
                  <a:srgbClr val="003057"/>
                </a:solidFill>
                <a:latin typeface="Meta Offc" panose="020B0504030101020102" pitchFamily="34" charset="0"/>
                <a:cs typeface="Meta Offc" panose="020B0504030101020102" pitchFamily="34" charset="0"/>
              </a:defRPr>
            </a:lvl1pPr>
          </a:lstStyle>
          <a:p>
            <a:r>
              <a:rPr lang="en-US" sz="1300" b="0" dirty="0">
                <a:solidFill>
                  <a:schemeClr val="accent2">
                    <a:lumMod val="50000"/>
                  </a:schemeClr>
                </a:solidFill>
                <a:latin typeface="Meta Offc" panose="020B0504030101020102" pitchFamily="34" charset="0"/>
                <a:cs typeface="Meta Offc" panose="020B0504030101020102" pitchFamily="34" charset="0"/>
              </a:rPr>
              <a:t>Presentation Materials for: </a:t>
            </a:r>
          </a:p>
        </p:txBody>
      </p:sp>
      <p:sp>
        <p:nvSpPr>
          <p:cNvPr id="23" name="Text Placeholder 6"/>
          <p:cNvSpPr>
            <a:spLocks noGrp="1"/>
          </p:cNvSpPr>
          <p:nvPr>
            <p:ph type="body" sz="quarter" idx="13" hasCustomPrompt="1"/>
          </p:nvPr>
        </p:nvSpPr>
        <p:spPr>
          <a:xfrm>
            <a:off x="514701" y="5092924"/>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b="1" dirty="0">
                <a:solidFill>
                  <a:schemeClr val="accent2">
                    <a:lumMod val="50000"/>
                  </a:schemeClr>
                </a:solidFill>
                <a:latin typeface="Meta Offc" panose="020B0504030101020102" pitchFamily="34" charset="0"/>
                <a:cs typeface="Meta Offc" panose="020B0504030101020102" pitchFamily="34" charset="0"/>
              </a:rPr>
              <a:t>Name (Meta Office –</a:t>
            </a:r>
            <a:r>
              <a:rPr lang="en-US" sz="1200" b="1" baseline="0" dirty="0">
                <a:solidFill>
                  <a:schemeClr val="accent2">
                    <a:lumMod val="50000"/>
                  </a:schemeClr>
                </a:solidFill>
                <a:latin typeface="Meta Offc" panose="020B0504030101020102" pitchFamily="34" charset="0"/>
                <a:cs typeface="Meta Offc" panose="020B0504030101020102" pitchFamily="34" charset="0"/>
              </a:rPr>
              <a:t> 12 </a:t>
            </a:r>
            <a:r>
              <a:rPr lang="en-US" sz="1200" b="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1" baseline="0" dirty="0">
                <a:solidFill>
                  <a:schemeClr val="accent2">
                    <a:lumMod val="50000"/>
                  </a:schemeClr>
                </a:solidFill>
                <a:latin typeface="Meta Offc" panose="020B0504030101020102" pitchFamily="34" charset="0"/>
                <a:cs typeface="Meta Offc" panose="020B0504030101020102" pitchFamily="34" charset="0"/>
              </a:rPr>
              <a:t> bold)</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4" name="Text Placeholder 6"/>
          <p:cNvSpPr>
            <a:spLocks noGrp="1"/>
          </p:cNvSpPr>
          <p:nvPr>
            <p:ph type="body" sz="quarter" idx="14" hasCustomPrompt="1"/>
          </p:nvPr>
        </p:nvSpPr>
        <p:spPr>
          <a:xfrm>
            <a:off x="515106" y="5289695"/>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Title (Meta Office – 12 </a:t>
            </a:r>
            <a:r>
              <a:rPr lang="en-US" sz="1200" dirty="0" err="1">
                <a:solidFill>
                  <a:schemeClr val="accent2">
                    <a:lumMod val="50000"/>
                  </a:schemeClr>
                </a:solidFill>
                <a:latin typeface="Meta Offc" panose="020B0504030101020102" pitchFamily="34" charset="0"/>
                <a:cs typeface="Meta Offc" panose="020B0504030101020102" pitchFamily="34" charset="0"/>
              </a:rPr>
              <a:t>pt</a:t>
            </a:r>
            <a:r>
              <a:rPr lang="en-US" sz="1200" dirty="0">
                <a:solidFill>
                  <a:schemeClr val="accent2">
                    <a:lumMod val="50000"/>
                  </a:schemeClr>
                </a:solidFill>
                <a:latin typeface="Meta Offc" panose="020B0504030101020102" pitchFamily="34" charset="0"/>
                <a:cs typeface="Meta Offc" panose="020B0504030101020102" pitchFamily="34" charset="0"/>
              </a:rPr>
              <a:t>)</a:t>
            </a:r>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5" name="Text Placeholder 6"/>
          <p:cNvSpPr>
            <a:spLocks noGrp="1"/>
          </p:cNvSpPr>
          <p:nvPr>
            <p:ph type="body" sz="quarter" idx="15" hasCustomPrompt="1"/>
          </p:nvPr>
        </p:nvSpPr>
        <p:spPr>
          <a:xfrm>
            <a:off x="514701" y="5487833"/>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dirty="0">
                <a:solidFill>
                  <a:schemeClr val="accent2">
                    <a:lumMod val="50000"/>
                  </a:schemeClr>
                </a:solidFill>
                <a:latin typeface="Meta Offc" panose="020B0504030101020102" pitchFamily="34" charset="0"/>
                <a:cs typeface="Meta Offc" panose="020B0504030101020102" pitchFamily="34" charset="0"/>
              </a:rPr>
              <a:t>Phone</a:t>
            </a:r>
            <a:r>
              <a:rPr lang="en-US" sz="1200"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baseline="0" dirty="0">
                <a:solidFill>
                  <a:schemeClr val="accent2">
                    <a:lumMod val="50000"/>
                  </a:schemeClr>
                </a:solidFill>
                <a:latin typeface="Meta Offc" panose="020B0504030101020102" pitchFamily="34" charset="0"/>
                <a:cs typeface="Meta Offc" panose="020B0504030101020102" pitchFamily="34" charset="0"/>
              </a:rPr>
              <a:t>)</a:t>
            </a:r>
            <a:endParaRPr lang="en-US" sz="1200"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
        <p:nvSpPr>
          <p:cNvPr id="26" name="Text Placeholder 6"/>
          <p:cNvSpPr>
            <a:spLocks noGrp="1"/>
          </p:cNvSpPr>
          <p:nvPr>
            <p:ph type="body" sz="quarter" idx="16" hasCustomPrompt="1"/>
          </p:nvPr>
        </p:nvSpPr>
        <p:spPr>
          <a:xfrm>
            <a:off x="515106" y="5698697"/>
            <a:ext cx="4006386" cy="242647"/>
          </a:xfrm>
          <a:prstGeom prst="rect">
            <a:avLst/>
          </a:prstGeom>
        </p:spPr>
        <p:txBody>
          <a:bodyPr/>
          <a:lstStyle>
            <a:lvl1pPr marL="0" indent="0">
              <a:spcBef>
                <a:spcPts val="0"/>
              </a:spcBef>
              <a:buNone/>
              <a:defRPr sz="1200">
                <a:solidFill>
                  <a:srgbClr val="000000"/>
                </a:solidFill>
              </a:defRPr>
            </a:lvl1pPr>
            <a:lvl2pPr>
              <a:defRPr sz="1200"/>
            </a:lvl2pPr>
            <a:lvl3pPr>
              <a:defRPr sz="1200"/>
            </a:lvl3pPr>
            <a:lvl4pPr>
              <a:defRPr sz="1200"/>
            </a:lvl4pPr>
            <a:lvl5pPr>
              <a:defRPr sz="1200"/>
            </a:lvl5pPr>
          </a:lstStyle>
          <a:p>
            <a:r>
              <a:rPr lang="en-US" sz="1200" i="1" dirty="0">
                <a:solidFill>
                  <a:schemeClr val="accent2">
                    <a:lumMod val="50000"/>
                  </a:schemeClr>
                </a:solidFill>
                <a:latin typeface="Meta Offc" panose="020B0504030101020102" pitchFamily="34" charset="0"/>
                <a:cs typeface="Meta Offc" panose="020B0504030101020102" pitchFamily="34" charset="0"/>
              </a:rPr>
              <a:t>Email</a:t>
            </a:r>
            <a:r>
              <a:rPr lang="en-US" sz="1200" i="1" baseline="0" dirty="0">
                <a:solidFill>
                  <a:schemeClr val="accent2">
                    <a:lumMod val="50000"/>
                  </a:schemeClr>
                </a:solidFill>
                <a:latin typeface="Meta Offc" panose="020B0504030101020102" pitchFamily="34" charset="0"/>
                <a:cs typeface="Meta Offc" panose="020B0504030101020102" pitchFamily="34" charset="0"/>
              </a:rPr>
              <a:t> (Meta Office – 12 </a:t>
            </a:r>
            <a:r>
              <a:rPr lang="en-US" sz="1200" i="1" baseline="0" dirty="0" err="1">
                <a:solidFill>
                  <a:schemeClr val="accent2">
                    <a:lumMod val="50000"/>
                  </a:schemeClr>
                </a:solidFill>
                <a:latin typeface="Meta Offc" panose="020B0504030101020102" pitchFamily="34" charset="0"/>
                <a:cs typeface="Meta Offc" panose="020B0504030101020102" pitchFamily="34" charset="0"/>
              </a:rPr>
              <a:t>pt</a:t>
            </a:r>
            <a:r>
              <a:rPr lang="en-US" sz="1200" i="1" baseline="0" dirty="0">
                <a:solidFill>
                  <a:schemeClr val="accent2">
                    <a:lumMod val="50000"/>
                  </a:schemeClr>
                </a:solidFill>
                <a:latin typeface="Meta Offc" panose="020B0504030101020102" pitchFamily="34" charset="0"/>
                <a:cs typeface="Meta Offc" panose="020B0504030101020102" pitchFamily="34" charset="0"/>
              </a:rPr>
              <a:t> italics)</a:t>
            </a:r>
            <a:endParaRPr lang="en-US" sz="1200" i="1" dirty="0">
              <a:solidFill>
                <a:schemeClr val="accent2">
                  <a:lumMod val="50000"/>
                </a:schemeClr>
              </a:solidFill>
              <a:latin typeface="Meta Offc" panose="020B0504030101020102" pitchFamily="34" charset="0"/>
              <a:cs typeface="Meta Offc" panose="020B0504030101020102" pitchFamily="34" charset="0"/>
            </a:endParaRPr>
          </a:p>
          <a:p>
            <a:endParaRPr lang="en-US" sz="1200" b="1" dirty="0">
              <a:solidFill>
                <a:schemeClr val="accent2">
                  <a:lumMod val="50000"/>
                </a:schemeClr>
              </a:solidFill>
              <a:latin typeface="Meta Offc" panose="020B0504030101020102" pitchFamily="34" charset="0"/>
              <a:cs typeface="Meta Offc" panose="020B0504030101020102" pitchFamily="34" charset="0"/>
            </a:endParaRPr>
          </a:p>
        </p:txBody>
      </p:sp>
    </p:spTree>
    <p:extLst>
      <p:ext uri="{BB962C8B-B14F-4D97-AF65-F5344CB8AC3E}">
        <p14:creationId xmlns:p14="http://schemas.microsoft.com/office/powerpoint/2010/main" val="127665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grpSp>
        <p:nvGrpSpPr>
          <p:cNvPr id="2" name="Group 17"/>
          <p:cNvGrpSpPr>
            <a:grpSpLocks/>
          </p:cNvGrpSpPr>
          <p:nvPr userDrawn="1"/>
        </p:nvGrpSpPr>
        <p:grpSpPr bwMode="auto">
          <a:xfrm>
            <a:off x="333535" y="884090"/>
            <a:ext cx="9473405" cy="66525"/>
            <a:chOff x="148" y="533"/>
            <a:chExt cx="5425" cy="38"/>
          </a:xfrm>
        </p:grpSpPr>
        <p:sp>
          <p:nvSpPr>
            <p:cNvPr id="10" name="Line 18"/>
            <p:cNvSpPr>
              <a:spLocks noChangeShapeType="1"/>
            </p:cNvSpPr>
            <p:nvPr/>
          </p:nvSpPr>
          <p:spPr bwMode="auto">
            <a:xfrm>
              <a:off x="148" y="533"/>
              <a:ext cx="5424" cy="0"/>
            </a:xfrm>
            <a:prstGeom prst="line">
              <a:avLst/>
            </a:prstGeom>
            <a:noFill/>
            <a:ln w="25400">
              <a:solidFill>
                <a:srgbClr val="003366"/>
              </a:solidFill>
              <a:round/>
              <a:headEnd/>
              <a:tailEnd/>
            </a:ln>
            <a:effectLst/>
          </p:spPr>
          <p:txBody>
            <a:bodyPr/>
            <a:lstStyle/>
            <a:p>
              <a:pPr>
                <a:spcAft>
                  <a:spcPct val="25000"/>
                </a:spcAft>
                <a:buClr>
                  <a:srgbClr val="003768"/>
                </a:buClr>
                <a:buSzPct val="100000"/>
                <a:buFont typeface="Arial" charset="0"/>
                <a:buChar char="•"/>
                <a:defRPr/>
              </a:pPr>
              <a:endParaRPr lang="en-US" sz="1283" dirty="0"/>
            </a:p>
          </p:txBody>
        </p:sp>
        <p:sp>
          <p:nvSpPr>
            <p:cNvPr id="11" name="Line 19"/>
            <p:cNvSpPr>
              <a:spLocks noChangeShapeType="1"/>
            </p:cNvSpPr>
            <p:nvPr/>
          </p:nvSpPr>
          <p:spPr bwMode="auto">
            <a:xfrm>
              <a:off x="149" y="571"/>
              <a:ext cx="5424" cy="0"/>
            </a:xfrm>
            <a:prstGeom prst="line">
              <a:avLst/>
            </a:prstGeom>
            <a:noFill/>
            <a:ln w="12700">
              <a:solidFill>
                <a:srgbClr val="003366"/>
              </a:solidFill>
              <a:round/>
              <a:headEnd/>
              <a:tailEnd/>
            </a:ln>
            <a:effectLst/>
          </p:spPr>
          <p:txBody>
            <a:bodyPr/>
            <a:lstStyle/>
            <a:p>
              <a:pPr>
                <a:spcAft>
                  <a:spcPct val="25000"/>
                </a:spcAft>
                <a:buClr>
                  <a:srgbClr val="003768"/>
                </a:buClr>
                <a:buSzPct val="100000"/>
                <a:buFont typeface="Arial" charset="0"/>
                <a:buChar char="•"/>
                <a:defRPr/>
              </a:pPr>
              <a:endParaRPr lang="en-US" sz="1283" dirty="0"/>
            </a:p>
          </p:txBody>
        </p:sp>
      </p:grpSp>
      <p:sp>
        <p:nvSpPr>
          <p:cNvPr id="12" name="TextBox 11"/>
          <p:cNvSpPr txBox="1"/>
          <p:nvPr userDrawn="1"/>
        </p:nvSpPr>
        <p:spPr>
          <a:xfrm>
            <a:off x="9398325" y="7257480"/>
            <a:ext cx="1624013" cy="297526"/>
          </a:xfrm>
          <a:prstGeom prst="rect">
            <a:avLst/>
          </a:prstGeom>
          <a:noFill/>
        </p:spPr>
        <p:txBody>
          <a:bodyPr wrap="square" lIns="99094" tIns="49566" rIns="99094" bIns="49566" rtlCol="0">
            <a:spAutoFit/>
          </a:bodyPr>
          <a:lstStyle/>
          <a:p>
            <a:fld id="{68BC1EE2-95B0-469C-94E2-DA5EA0CF43DE}" type="slidenum">
              <a:rPr lang="en-US" sz="1283" b="0" smtClean="0">
                <a:solidFill>
                  <a:srgbClr val="003366"/>
                </a:solidFill>
              </a:rPr>
              <a:pPr/>
              <a:t>‹#›</a:t>
            </a:fld>
            <a:endParaRPr lang="en-US" sz="1283" b="0" dirty="0">
              <a:solidFill>
                <a:srgbClr val="003366"/>
              </a:solidFill>
            </a:endParaRPr>
          </a:p>
        </p:txBody>
      </p:sp>
      <p:pic>
        <p:nvPicPr>
          <p:cNvPr id="3074" name="Picture 2" descr="image001"/>
          <p:cNvPicPr>
            <a:picLocks noChangeAspect="1" noChangeArrowheads="1"/>
          </p:cNvPicPr>
          <p:nvPr userDrawn="1"/>
        </p:nvPicPr>
        <p:blipFill>
          <a:blip r:embed="rId2" cstate="print"/>
          <a:srcRect/>
          <a:stretch>
            <a:fillRect/>
          </a:stretch>
        </p:blipFill>
        <p:spPr bwMode="auto">
          <a:xfrm>
            <a:off x="6887613" y="316920"/>
            <a:ext cx="2755583" cy="504190"/>
          </a:xfrm>
          <a:prstGeom prst="rect">
            <a:avLst/>
          </a:prstGeom>
          <a:noFill/>
          <a:ln w="9525">
            <a:noFill/>
            <a:miter lim="800000"/>
            <a:headEnd/>
            <a:tailEnd/>
          </a:ln>
        </p:spPr>
      </p:pic>
      <p:sp>
        <p:nvSpPr>
          <p:cNvPr id="3" name="Rectangle 2"/>
          <p:cNvSpPr/>
          <p:nvPr userDrawn="1"/>
        </p:nvSpPr>
        <p:spPr bwMode="auto">
          <a:xfrm>
            <a:off x="335282" y="1067006"/>
            <a:ext cx="2471717" cy="619037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9094" tIns="49566" rIns="99094" bIns="49566" numCol="1" rtlCol="0" anchor="t" anchorCtr="0" compatLnSpc="1">
            <a:prstTxWarp prst="textNoShape">
              <a:avLst/>
            </a:prstTxWarp>
          </a:bodyPr>
          <a:lstStyle/>
          <a:p>
            <a:pPr marL="0" marR="0" indent="0" algn="l" defTabSz="991110"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283" b="0" i="0" u="none" strike="noStrike" cap="none" normalizeH="0" baseline="0" dirty="0">
              <a:ln>
                <a:noFill/>
              </a:ln>
              <a:solidFill>
                <a:schemeClr val="tx1"/>
              </a:solidFill>
              <a:effectLst/>
              <a:latin typeface="Book Antiqua" pitchFamily="18" charset="0"/>
            </a:endParaRPr>
          </a:p>
        </p:txBody>
      </p:sp>
      <p:sp>
        <p:nvSpPr>
          <p:cNvPr id="4" name="Title 3"/>
          <p:cNvSpPr>
            <a:spLocks noGrp="1"/>
          </p:cNvSpPr>
          <p:nvPr>
            <p:ph type="title" hasCustomPrompt="1"/>
          </p:nvPr>
        </p:nvSpPr>
        <p:spPr>
          <a:xfrm>
            <a:off x="344883" y="400952"/>
            <a:ext cx="6542727" cy="420158"/>
          </a:xfrm>
        </p:spPr>
        <p:txBody>
          <a:bodyPr/>
          <a:lstStyle>
            <a:lvl1pPr>
              <a:defRPr sz="2567" i="0">
                <a:solidFill>
                  <a:srgbClr val="003768"/>
                </a:solidFill>
              </a:defRPr>
            </a:lvl1pPr>
          </a:lstStyle>
          <a:p>
            <a:r>
              <a:rPr lang="en-US" dirty="0"/>
              <a:t>Title</a:t>
            </a:r>
          </a:p>
        </p:txBody>
      </p:sp>
    </p:spTree>
    <p:extLst>
      <p:ext uri="{BB962C8B-B14F-4D97-AF65-F5344CB8AC3E}">
        <p14:creationId xmlns:p14="http://schemas.microsoft.com/office/powerpoint/2010/main" val="3788157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ide Bar, w/ logo">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186647"/>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Header (Meta Office - 18pt, bold)</a:t>
            </a:r>
            <a:endParaRPr lang="en-US" dirty="0"/>
          </a:p>
        </p:txBody>
      </p:sp>
      <p:sp>
        <p:nvSpPr>
          <p:cNvPr id="3" name="Rectangle 2"/>
          <p:cNvSpPr/>
          <p:nvPr userDrawn="1"/>
        </p:nvSpPr>
        <p:spPr bwMode="auto">
          <a:xfrm>
            <a:off x="421200" y="964642"/>
            <a:ext cx="2688655" cy="5978769"/>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108102" tIns="54072" rIns="108102" bIns="54072" numCol="1" rtlCol="0" anchor="t" anchorCtr="0" compatLnSpc="1">
            <a:prstTxWarp prst="textNoShape">
              <a:avLst/>
            </a:prstTxWarp>
          </a:bodyPr>
          <a:lstStyle/>
          <a:p>
            <a:pPr marL="0" marR="0" indent="0" algn="l" defTabSz="1081172" rtl="0" eaLnBrk="1" fontAlgn="base" latinLnBrk="0" hangingPunct="1">
              <a:lnSpc>
                <a:spcPct val="100000"/>
              </a:lnSpc>
              <a:spcBef>
                <a:spcPct val="0"/>
              </a:spcBef>
              <a:spcAft>
                <a:spcPct val="25000"/>
              </a:spcAft>
              <a:buClr>
                <a:srgbClr val="003768"/>
              </a:buClr>
              <a:buSzPct val="100000"/>
              <a:buFont typeface="Arial" charset="0"/>
              <a:buChar char="•"/>
              <a:tabLst/>
            </a:pPr>
            <a:endParaRPr kumimoji="0" lang="en-US" sz="1400" b="0" i="0" u="none" strike="noStrike" cap="none" normalizeH="0" baseline="0" dirty="0">
              <a:ln>
                <a:noFill/>
              </a:ln>
              <a:solidFill>
                <a:schemeClr val="tx1"/>
              </a:solidFill>
              <a:effectLst/>
              <a:latin typeface="Book Antiqua" pitchFamily="18" charset="0"/>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499671" y="6801205"/>
            <a:ext cx="2136764" cy="401075"/>
          </a:xfrm>
          <a:prstGeom prst="rect">
            <a:avLst/>
          </a:prstGeom>
        </p:spPr>
      </p:pic>
    </p:spTree>
    <p:extLst>
      <p:ext uri="{BB962C8B-B14F-4D97-AF65-F5344CB8AC3E}">
        <p14:creationId xmlns:p14="http://schemas.microsoft.com/office/powerpoint/2010/main" val="3253590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16pt, Bullets-14pt ">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7E0A58AE-0172-2B48-846F-C8C8DD051F20}"/>
              </a:ext>
            </a:extLst>
          </p:cNvPr>
          <p:cNvCxnSpPr>
            <a:cxnSpLocks/>
          </p:cNvCxnSpPr>
          <p:nvPr userDrawn="1"/>
        </p:nvCxnSpPr>
        <p:spPr>
          <a:xfrm>
            <a:off x="5355772" y="914784"/>
            <a:ext cx="4245428"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18" name="Text Placeholder 4"/>
          <p:cNvSpPr>
            <a:spLocks noGrp="1"/>
          </p:cNvSpPr>
          <p:nvPr>
            <p:ph type="body" sz="quarter" idx="14" hasCustomPrompt="1"/>
          </p:nvPr>
        </p:nvSpPr>
        <p:spPr>
          <a:xfrm>
            <a:off x="421200" y="1131811"/>
            <a:ext cx="9216000" cy="41438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6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a:t>Subhead (Meta Office – 16 </a:t>
            </a:r>
            <a:r>
              <a:rPr lang="en-US" dirty="0" err="1"/>
              <a:t>pt</a:t>
            </a:r>
            <a:r>
              <a:rPr lang="en-US" dirty="0"/>
              <a:t>)</a:t>
            </a:r>
          </a:p>
        </p:txBody>
      </p:sp>
      <p:sp>
        <p:nvSpPr>
          <p:cNvPr id="21"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a:solidFill>
                  <a:schemeClr val="accent1"/>
                </a:solidFill>
                <a:latin typeface="Meta Offc" panose="020B0504030101020102" pitchFamily="34" charset="0"/>
              </a:defRPr>
            </a:lvl1pPr>
          </a:lstStyle>
          <a:p>
            <a:r>
              <a:rPr lang="en-GB" dirty="0"/>
              <a:t>Header (Meta Office - 18pt, bold)</a:t>
            </a:r>
            <a:endParaRPr lang="en-US" dirty="0"/>
          </a:p>
        </p:txBody>
      </p:sp>
      <p:sp>
        <p:nvSpPr>
          <p:cNvPr id="5" name="Text Placeholder 4"/>
          <p:cNvSpPr>
            <a:spLocks noGrp="1"/>
          </p:cNvSpPr>
          <p:nvPr>
            <p:ph type="body" sz="quarter" idx="15" hasCustomPrompt="1"/>
          </p:nvPr>
        </p:nvSpPr>
        <p:spPr>
          <a:xfrm>
            <a:off x="421200" y="1546195"/>
            <a:ext cx="9216000" cy="5012894"/>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400" baseline="0">
                <a:solidFill>
                  <a:schemeClr val="accent1"/>
                </a:solidFill>
              </a:defRPr>
            </a:lvl1pPr>
            <a:lvl2pPr marL="339725" indent="-163513">
              <a:buFont typeface="Wingdings" panose="05000000000000000000" pitchFamily="2" charset="2"/>
              <a:buChar char="§"/>
              <a:defRPr sz="1600">
                <a:solidFill>
                  <a:schemeClr val="accent1"/>
                </a:solidFill>
              </a:defRPr>
            </a:lvl2pPr>
          </a:lstStyle>
          <a:p>
            <a:pPr lvl="0"/>
            <a:r>
              <a:rPr lang="en-US" dirty="0"/>
              <a:t>Body (Meta Office – 14 </a:t>
            </a:r>
            <a:r>
              <a:rPr lang="en-US" dirty="0" err="1"/>
              <a:t>pt</a:t>
            </a:r>
            <a:r>
              <a:rPr lang="en-US" dirty="0"/>
              <a:t>)</a:t>
            </a:r>
          </a:p>
        </p:txBody>
      </p:sp>
    </p:spTree>
    <p:extLst>
      <p:ext uri="{BB962C8B-B14F-4D97-AF65-F5344CB8AC3E}">
        <p14:creationId xmlns:p14="http://schemas.microsoft.com/office/powerpoint/2010/main" val="4131854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head-16pt, Bullets-14p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F17D9-E42B-D04E-A4F5-07668C569DBD}"/>
              </a:ext>
            </a:extLst>
          </p:cNvPr>
          <p:cNvSpPr>
            <a:spLocks noGrp="1"/>
          </p:cNvSpPr>
          <p:nvPr>
            <p:ph type="title" hasCustomPrompt="1"/>
          </p:nvPr>
        </p:nvSpPr>
        <p:spPr>
          <a:xfrm>
            <a:off x="421200" y="365760"/>
            <a:ext cx="9216000" cy="569279"/>
          </a:xfrm>
          <a:prstGeom prst="rect">
            <a:avLst/>
          </a:prstGeom>
        </p:spPr>
        <p:txBody>
          <a:bodyPr lIns="0" anchor="b" anchorCtr="0"/>
          <a:lstStyle>
            <a:lvl1pPr>
              <a:defRPr sz="1800" b="1" baseline="0">
                <a:solidFill>
                  <a:schemeClr val="accent1"/>
                </a:solidFill>
                <a:latin typeface="Meta Offc" panose="020B0504030101020102" pitchFamily="34" charset="0"/>
              </a:defRPr>
            </a:lvl1pPr>
          </a:lstStyle>
          <a:p>
            <a:r>
              <a:rPr lang="en-GB" dirty="0"/>
              <a:t>Header (Meta Office - 18pt, bold)</a:t>
            </a:r>
            <a:endParaRPr lang="en-US" dirty="0"/>
          </a:p>
        </p:txBody>
      </p:sp>
      <p:sp>
        <p:nvSpPr>
          <p:cNvPr id="5" name="Text Placeholder 4"/>
          <p:cNvSpPr>
            <a:spLocks noGrp="1"/>
          </p:cNvSpPr>
          <p:nvPr>
            <p:ph type="body" sz="quarter" idx="14" hasCustomPrompt="1"/>
          </p:nvPr>
        </p:nvSpPr>
        <p:spPr>
          <a:xfrm>
            <a:off x="457200" y="1339002"/>
            <a:ext cx="9216000" cy="4980621"/>
          </a:xfrm>
          <a:prstGeom prst="rect">
            <a:avLst/>
          </a:prstGeom>
        </p:spPr>
        <p:txBody>
          <a:bodyPr lIns="91440" rIns="91440"/>
          <a:lstStyle>
            <a:lvl1pPr marL="0" indent="0">
              <a:lnSpc>
                <a:spcPct val="110000"/>
              </a:lnSpc>
              <a:spcBef>
                <a:spcPts val="0"/>
              </a:spcBef>
              <a:spcAft>
                <a:spcPts val="1200"/>
              </a:spcAft>
              <a:buFont typeface="Wingdings" panose="05000000000000000000" pitchFamily="2" charset="2"/>
              <a:buNone/>
              <a:defRPr sz="1600" baseline="0">
                <a:solidFill>
                  <a:schemeClr val="accent1"/>
                </a:solidFill>
              </a:defRPr>
            </a:lvl1pPr>
            <a:lvl2pPr marL="339725" indent="-163513">
              <a:buFont typeface="Wingdings" panose="05000000000000000000" pitchFamily="2" charset="2"/>
              <a:buChar char="§"/>
              <a:defRPr sz="1400">
                <a:solidFill>
                  <a:schemeClr val="accent1"/>
                </a:solidFill>
              </a:defRPr>
            </a:lvl2pPr>
            <a:lvl3pPr marL="806450" indent="-231775">
              <a:defRPr sz="1400"/>
            </a:lvl3pPr>
            <a:lvl4pPr marL="1203325" indent="-231775">
              <a:defRPr sz="1400" baseline="0"/>
            </a:lvl4pPr>
          </a:lstStyle>
          <a:p>
            <a:pPr lvl="0"/>
            <a:r>
              <a:rPr lang="en-US" dirty="0"/>
              <a:t>Subhead (Meta Office - 16 </a:t>
            </a:r>
            <a:r>
              <a:rPr lang="en-US" dirty="0" err="1"/>
              <a:t>pt</a:t>
            </a:r>
            <a:r>
              <a:rPr lang="en-US" dirty="0"/>
              <a:t>)</a:t>
            </a:r>
          </a:p>
          <a:p>
            <a:pPr lvl="1"/>
            <a:r>
              <a:rPr lang="en-US" dirty="0"/>
              <a:t>Second level (14 </a:t>
            </a:r>
            <a:r>
              <a:rPr lang="en-US" dirty="0" err="1"/>
              <a:t>pt</a:t>
            </a:r>
            <a:r>
              <a:rPr lang="en-US" dirty="0"/>
              <a:t>)</a:t>
            </a:r>
          </a:p>
          <a:p>
            <a:pPr lvl="2"/>
            <a:r>
              <a:rPr lang="en-US" dirty="0"/>
              <a:t>Third level (14 </a:t>
            </a:r>
            <a:r>
              <a:rPr lang="en-US" dirty="0" err="1"/>
              <a:t>pt</a:t>
            </a:r>
            <a:r>
              <a:rPr lang="en-US" dirty="0"/>
              <a:t>)</a:t>
            </a:r>
          </a:p>
          <a:p>
            <a:pPr lvl="3"/>
            <a:r>
              <a:rPr lang="en-US" dirty="0"/>
              <a:t>Fourth level (14 </a:t>
            </a:r>
            <a:r>
              <a:rPr lang="en-US" dirty="0" err="1"/>
              <a:t>pt</a:t>
            </a:r>
            <a:r>
              <a:rPr lang="en-US" dirty="0"/>
              <a:t>)</a:t>
            </a:r>
          </a:p>
        </p:txBody>
      </p:sp>
      <p:sp>
        <p:nvSpPr>
          <p:cNvPr id="7" name="Text Placeholder 3"/>
          <p:cNvSpPr>
            <a:spLocks noGrp="1"/>
          </p:cNvSpPr>
          <p:nvPr>
            <p:ph type="body" sz="quarter" idx="15"/>
          </p:nvPr>
        </p:nvSpPr>
        <p:spPr>
          <a:xfrm>
            <a:off x="457200" y="6729984"/>
            <a:ext cx="5580112" cy="256032"/>
          </a:xfrm>
          <a:prstGeom prst="rect">
            <a:avLst/>
          </a:prstGeom>
        </p:spPr>
        <p:txBody>
          <a:bodyPr anchor="b"/>
          <a:lstStyle>
            <a:lvl1pPr marL="0" indent="0">
              <a:spcBef>
                <a:spcPts val="0"/>
              </a:spcBef>
              <a:buNone/>
              <a:defRPr sz="800" i="1"/>
            </a:lvl1pPr>
            <a:lvl2pPr>
              <a:defRPr sz="800" i="1"/>
            </a:lvl2pPr>
            <a:lvl3pPr>
              <a:defRPr sz="800" i="1"/>
            </a:lvl3pPr>
            <a:lvl4pPr>
              <a:defRPr sz="800" i="1"/>
            </a:lvl4pPr>
            <a:lvl5pPr>
              <a:defRPr sz="800" i="1"/>
            </a:lvl5pPr>
          </a:lstStyle>
          <a:p>
            <a:pPr lvl="0"/>
            <a:r>
              <a:rPr lang="en-US" dirty="0"/>
              <a:t>Edit Master text styles</a:t>
            </a:r>
          </a:p>
        </p:txBody>
      </p:sp>
    </p:spTree>
    <p:extLst>
      <p:ext uri="{BB962C8B-B14F-4D97-AF65-F5344CB8AC3E}">
        <p14:creationId xmlns:p14="http://schemas.microsoft.com/office/powerpoint/2010/main" val="2864682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8.jpe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19.xml"/><Relationship Id="rId7"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6.xml"/><Relationship Id="rId1" Type="http://schemas.openxmlformats.org/officeDocument/2006/relationships/slideLayout" Target="../slideLayouts/slideLayout23.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Layout" Target="../slideLayouts/slideLayout26.xml"/><Relationship Id="rId7" Type="http://schemas.openxmlformats.org/officeDocument/2006/relationships/theme" Target="../theme/theme7.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4664540"/>
      </p:ext>
    </p:extLst>
  </p:cSld>
  <p:clrMap bg1="lt1" tx1="dk1" bg2="lt2" tx2="dk2" accent1="accent1" accent2="accent2" accent3="accent3" accent4="accent4" accent5="accent5" accent6="accent6" hlink="hlink" folHlink="folHlink"/>
  <p:sldLayoutIdLst>
    <p:sldLayoutId id="2147483763" r:id="rId1"/>
    <p:sldLayoutId id="2147483715" r:id="rId2"/>
    <p:sldLayoutId id="2147483766" r:id="rId3"/>
    <p:sldLayoutId id="2147483767" r:id="rId4"/>
    <p:sldLayoutId id="2147483771" r:id="rId5"/>
    <p:sldLayoutId id="2147483784" r:id="rId6"/>
    <p:sldLayoutId id="2147483796"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8" y="914784"/>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57200" y="6951108"/>
            <a:ext cx="1080120" cy="246324"/>
          </a:xfrm>
          <a:prstGeom prst="rect">
            <a:avLst/>
          </a:prstGeom>
          <a:noFill/>
        </p:spPr>
        <p:txBody>
          <a:bodyPr wrap="square" lIns="0" rtlCol="0">
            <a:spAutoFit/>
          </a:bodyPr>
          <a:lstStyle/>
          <a:p>
            <a:pPr algn="l"/>
            <a:r>
              <a:rPr lang="en-US" sz="1000" dirty="0">
                <a:solidFill>
                  <a:schemeClr val="accent1"/>
                </a:solidFill>
                <a:latin typeface="+mn-lt"/>
              </a:rPr>
              <a:t>Page </a:t>
            </a:r>
            <a:fld id="{B8FD5194-64B3-42AD-A2B1-B47F8270355C}" type="slidenum">
              <a:rPr lang="en-US" sz="1000" smtClean="0">
                <a:solidFill>
                  <a:schemeClr val="accent1"/>
                </a:solidFill>
                <a:latin typeface="+mn-lt"/>
              </a:rPr>
              <a:pPr algn="l"/>
              <a:t>‹#›</a:t>
            </a:fld>
            <a:endParaRPr lang="en-US" sz="10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5" name="Picture 4"/>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499671" y="6801205"/>
            <a:ext cx="2136764" cy="401075"/>
          </a:xfrm>
          <a:prstGeom prst="rect">
            <a:avLst/>
          </a:prstGeom>
        </p:spPr>
      </p:pic>
    </p:spTree>
    <p:extLst>
      <p:ext uri="{BB962C8B-B14F-4D97-AF65-F5344CB8AC3E}">
        <p14:creationId xmlns:p14="http://schemas.microsoft.com/office/powerpoint/2010/main" val="4202952977"/>
      </p:ext>
    </p:extLst>
  </p:cSld>
  <p:clrMap bg1="lt1" tx1="dk1" bg2="lt2" tx2="dk2" accent1="accent1" accent2="accent2" accent3="accent3" accent4="accent4" accent5="accent5" accent6="accent6" hlink="hlink" folHlink="folHlink"/>
  <p:sldLayoutIdLst>
    <p:sldLayoutId id="2147483703" r:id="rId1"/>
    <p:sldLayoutId id="2147483681" r:id="rId2"/>
    <p:sldLayoutId id="2147483719" r:id="rId3"/>
    <p:sldLayoutId id="2147483687" r:id="rId4"/>
    <p:sldLayoutId id="2147483721" r:id="rId5"/>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8" y="754525"/>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57200" y="6951108"/>
            <a:ext cx="1080120" cy="246324"/>
          </a:xfrm>
          <a:prstGeom prst="rect">
            <a:avLst/>
          </a:prstGeom>
          <a:noFill/>
        </p:spPr>
        <p:txBody>
          <a:bodyPr wrap="square" lIns="0" rtlCol="0">
            <a:spAutoFit/>
          </a:bodyPr>
          <a:lstStyle/>
          <a:p>
            <a:pPr algn="l"/>
            <a:r>
              <a:rPr lang="en-US" sz="1000" dirty="0">
                <a:solidFill>
                  <a:schemeClr val="accent1"/>
                </a:solidFill>
                <a:latin typeface="+mn-lt"/>
              </a:rPr>
              <a:t>Page </a:t>
            </a:r>
            <a:fld id="{B8FD5194-64B3-42AD-A2B1-B47F8270355C}" type="slidenum">
              <a:rPr lang="en-US" sz="1000" smtClean="0">
                <a:solidFill>
                  <a:schemeClr val="accent1"/>
                </a:solidFill>
                <a:latin typeface="+mn-lt"/>
              </a:rPr>
              <a:pPr algn="l"/>
              <a:t>‹#›</a:t>
            </a:fld>
            <a:endParaRPr lang="en-US" sz="10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spTree>
    <p:extLst>
      <p:ext uri="{BB962C8B-B14F-4D97-AF65-F5344CB8AC3E}">
        <p14:creationId xmlns:p14="http://schemas.microsoft.com/office/powerpoint/2010/main" val="146653167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3" r:id="rId3"/>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8" y="914784"/>
            <a:ext cx="5838710"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sp>
        <p:nvSpPr>
          <p:cNvPr id="2" name="TextBox 1"/>
          <p:cNvSpPr txBox="1"/>
          <p:nvPr userDrawn="1"/>
        </p:nvSpPr>
        <p:spPr>
          <a:xfrm>
            <a:off x="457200" y="6951108"/>
            <a:ext cx="1080120" cy="246324"/>
          </a:xfrm>
          <a:prstGeom prst="rect">
            <a:avLst/>
          </a:prstGeom>
          <a:noFill/>
        </p:spPr>
        <p:txBody>
          <a:bodyPr wrap="square" lIns="0" rtlCol="0">
            <a:spAutoFit/>
          </a:bodyPr>
          <a:lstStyle/>
          <a:p>
            <a:pPr algn="l"/>
            <a:r>
              <a:rPr lang="en-US" sz="1000" dirty="0">
                <a:solidFill>
                  <a:schemeClr val="accent1"/>
                </a:solidFill>
                <a:latin typeface="+mn-lt"/>
              </a:rPr>
              <a:t>Page </a:t>
            </a:r>
            <a:fld id="{B8FD5194-64B3-42AD-A2B1-B47F8270355C}" type="slidenum">
              <a:rPr lang="en-US" sz="1000" smtClean="0">
                <a:solidFill>
                  <a:schemeClr val="accent1"/>
                </a:solidFill>
                <a:latin typeface="+mn-lt"/>
              </a:rPr>
              <a:pPr algn="l"/>
              <a:t>‹#›</a:t>
            </a:fld>
            <a:endParaRPr lang="en-US" sz="1000" dirty="0">
              <a:solidFill>
                <a:schemeClr val="accent1"/>
              </a:solidFill>
              <a:latin typeface="+mn-lt"/>
            </a:endParaRPr>
          </a:p>
        </p:txBody>
      </p: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5" name="Picture 4"/>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499671" y="6801205"/>
            <a:ext cx="2136764" cy="401075"/>
          </a:xfrm>
          <a:prstGeom prst="rect">
            <a:avLst/>
          </a:prstGeom>
        </p:spPr>
      </p:pic>
    </p:spTree>
    <p:extLst>
      <p:ext uri="{BB962C8B-B14F-4D97-AF65-F5344CB8AC3E}">
        <p14:creationId xmlns:p14="http://schemas.microsoft.com/office/powerpoint/2010/main" val="110834345"/>
      </p:ext>
    </p:extLst>
  </p:cSld>
  <p:clrMap bg1="lt1" tx1="dk1" bg2="lt2" tx2="dk2" accent1="accent1" accent2="accent2" accent3="accent3" accent4="accent4" accent5="accent5" accent6="accent6" hlink="hlink" folHlink="folHlink"/>
  <p:sldLayoutIdLst>
    <p:sldLayoutId id="2147483769" r:id="rId1"/>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8" y="914784"/>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5" y="425219"/>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8824" eaLnBrk="1" fontAlgn="auto" latinLnBrk="0" hangingPunct="1">
                    <a:lnSpc>
                      <a:spcPct val="100000"/>
                    </a:lnSpc>
                    <a:spcBef>
                      <a:spcPts val="0"/>
                    </a:spcBef>
                    <a:spcAft>
                      <a:spcPts val="0"/>
                    </a:spcAft>
                    <a:buClrTx/>
                    <a:buSzTx/>
                    <a:buFontTx/>
                    <a:buNone/>
                    <a:tabLst/>
                    <a:defRPr/>
                  </a:pPr>
                  <a:endParaRPr kumimoji="0" lang="en-US" sz="2006"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6331"/>
              </a:xfrm>
              <a:prstGeom prst="rect">
                <a:avLst/>
              </a:prstGeom>
              <a:noFill/>
            </p:spPr>
            <p:txBody>
              <a:bodyPr wrap="square" rtlCol="0">
                <a:spAutoFit/>
              </a:bodyPr>
              <a:lstStyle/>
              <a:p>
                <a:pPr algn="l"/>
                <a:r>
                  <a:rPr lang="en-US" sz="1200"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6331"/>
              </a:xfrm>
              <a:prstGeom prst="rect">
                <a:avLst/>
              </a:prstGeom>
              <a:noFill/>
            </p:spPr>
            <p:txBody>
              <a:bodyPr wrap="square" rtlCol="0">
                <a:spAutoFit/>
              </a:bodyPr>
              <a:lstStyle/>
              <a:p>
                <a:pPr algn="l">
                  <a:lnSpc>
                    <a:spcPct val="100000"/>
                  </a:lnSpc>
                </a:pPr>
                <a:r>
                  <a:rPr lang="en-US" sz="1200"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0  </a:t>
                </a:r>
              </a:p>
              <a:p>
                <a:pPr algn="l">
                  <a:lnSpc>
                    <a:spcPct val="100000"/>
                  </a:lnSpc>
                </a:pPr>
                <a:r>
                  <a:rPr lang="en-US" sz="1200"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241  </a:t>
                </a:r>
              </a:p>
              <a:p>
                <a:pPr algn="l">
                  <a:lnSpc>
                    <a:spcPct val="100000"/>
                  </a:lnSpc>
                </a:pPr>
                <a:r>
                  <a:rPr lang="en-US" sz="1200"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179  </a:t>
                </a:r>
              </a:p>
              <a:p>
                <a:pPr algn="l">
                  <a:lnSpc>
                    <a:spcPct val="100000"/>
                  </a:lnSpc>
                </a:pPr>
                <a:r>
                  <a:rPr lang="en-US" sz="1200"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6331"/>
              </a:xfrm>
              <a:prstGeom prst="rect">
                <a:avLst/>
              </a:prstGeom>
              <a:noFill/>
            </p:spPr>
            <p:txBody>
              <a:bodyPr wrap="square" rtlCol="0">
                <a:spAutoFit/>
              </a:bodyPr>
              <a:lstStyle/>
              <a:p>
                <a:pPr algn="l">
                  <a:lnSpc>
                    <a:spcPct val="100000"/>
                  </a:lnSpc>
                </a:pPr>
                <a:r>
                  <a:rPr lang="en-US" sz="1200" dirty="0">
                    <a:solidFill>
                      <a:schemeClr val="tx1"/>
                    </a:solidFill>
                    <a:latin typeface="+mn-lt"/>
                  </a:rPr>
                  <a:t>R: 229  </a:t>
                </a:r>
              </a:p>
              <a:p>
                <a:pPr algn="l">
                  <a:lnSpc>
                    <a:spcPct val="100000"/>
                  </a:lnSpc>
                </a:pPr>
                <a:r>
                  <a:rPr lang="en-US" sz="1200"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81  </a:t>
                </a:r>
              </a:p>
              <a:p>
                <a:pPr algn="l">
                  <a:lnSpc>
                    <a:spcPct val="100000"/>
                  </a:lnSpc>
                </a:pPr>
                <a:r>
                  <a:rPr lang="en-US" sz="1200" dirty="0">
                    <a:solidFill>
                      <a:schemeClr val="bg1"/>
                    </a:solidFill>
                    <a:latin typeface="+mn-lt"/>
                  </a:rPr>
                  <a:t>G: 42  </a:t>
                </a:r>
              </a:p>
              <a:p>
                <a:pPr algn="l">
                  <a:lnSpc>
                    <a:spcPct val="100000"/>
                  </a:lnSpc>
                </a:pPr>
                <a:r>
                  <a:rPr lang="en-US" sz="1200"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143  </a:t>
                </a:r>
              </a:p>
              <a:p>
                <a:pPr algn="l">
                  <a:lnSpc>
                    <a:spcPct val="100000"/>
                  </a:lnSpc>
                </a:pPr>
                <a:r>
                  <a:rPr lang="en-US" sz="1200" dirty="0">
                    <a:solidFill>
                      <a:schemeClr val="bg1"/>
                    </a:solidFill>
                    <a:latin typeface="+mn-lt"/>
                  </a:rPr>
                  <a:t>G: 50  </a:t>
                </a:r>
              </a:p>
              <a:p>
                <a:pPr algn="l">
                  <a:lnSpc>
                    <a:spcPct val="100000"/>
                  </a:lnSpc>
                </a:pPr>
                <a:r>
                  <a:rPr lang="en-US" sz="1200"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6331"/>
              </a:xfrm>
              <a:prstGeom prst="rect">
                <a:avLst/>
              </a:prstGeom>
              <a:noFill/>
            </p:spPr>
            <p:txBody>
              <a:bodyPr wrap="square" rtlCol="0">
                <a:spAutoFit/>
              </a:bodyPr>
              <a:lstStyle/>
              <a:p>
                <a:pPr algn="l">
                  <a:lnSpc>
                    <a:spcPct val="100000"/>
                  </a:lnSpc>
                </a:pPr>
                <a:r>
                  <a:rPr lang="en-US" sz="1200" dirty="0">
                    <a:solidFill>
                      <a:schemeClr val="bg1"/>
                    </a:solidFill>
                    <a:latin typeface="+mn-lt"/>
                  </a:rPr>
                  <a:t>R: 92  </a:t>
                </a:r>
              </a:p>
              <a:p>
                <a:pPr algn="l">
                  <a:lnSpc>
                    <a:spcPct val="100000"/>
                  </a:lnSpc>
                </a:pPr>
                <a:r>
                  <a:rPr lang="en-US" sz="1200" dirty="0">
                    <a:solidFill>
                      <a:schemeClr val="bg1"/>
                    </a:solidFill>
                    <a:latin typeface="+mn-lt"/>
                  </a:rPr>
                  <a:t>G: 70  </a:t>
                </a:r>
              </a:p>
              <a:p>
                <a:pPr algn="l">
                  <a:lnSpc>
                    <a:spcPct val="100000"/>
                  </a:lnSpc>
                </a:pPr>
                <a:r>
                  <a:rPr lang="en-US" sz="1200" dirty="0">
                    <a:solidFill>
                      <a:schemeClr val="bg1"/>
                    </a:solidFill>
                    <a:latin typeface="+mn-lt"/>
                  </a:rPr>
                  <a:t>B: 43</a:t>
                </a:r>
              </a:p>
            </p:txBody>
          </p:sp>
        </p:grpSp>
      </p:grpSp>
      <p:pic>
        <p:nvPicPr>
          <p:cNvPr id="5" name="Picture 4"/>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499671" y="6801205"/>
            <a:ext cx="2136764" cy="401075"/>
          </a:xfrm>
          <a:prstGeom prst="rect">
            <a:avLst/>
          </a:prstGeom>
        </p:spPr>
      </p:pic>
    </p:spTree>
    <p:extLst>
      <p:ext uri="{BB962C8B-B14F-4D97-AF65-F5344CB8AC3E}">
        <p14:creationId xmlns:p14="http://schemas.microsoft.com/office/powerpoint/2010/main" val="4038520045"/>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4" r:id="rId3"/>
    <p:sldLayoutId id="2147483770" r:id="rId4"/>
    <p:sldLayoutId id="2147483785" r:id="rId5"/>
    <p:sldLayoutId id="2147483786" r:id="rId6"/>
  </p:sldLayoutIdLst>
  <p:hf hdr="0" ftr="0" dt="0"/>
  <p:txStyles>
    <p:titleStyle>
      <a:lvl1pPr algn="l" defTabSz="928456" rtl="0" eaLnBrk="1" latinLnBrk="0" hangingPunct="1">
        <a:lnSpc>
          <a:spcPct val="90000"/>
        </a:lnSpc>
        <a:spcBef>
          <a:spcPct val="0"/>
        </a:spcBef>
        <a:buNone/>
        <a:defRPr sz="4468" kern="1200">
          <a:solidFill>
            <a:schemeClr val="tx1"/>
          </a:solidFill>
          <a:latin typeface="+mj-lt"/>
          <a:ea typeface="+mj-ea"/>
          <a:cs typeface="+mj-cs"/>
        </a:defRPr>
      </a:lvl1pPr>
    </p:titleStyle>
    <p:bodyStyle>
      <a:lvl1pPr marL="232114" indent="-232114" algn="l" defTabSz="928456" rtl="0" eaLnBrk="1" latinLnBrk="0" hangingPunct="1">
        <a:lnSpc>
          <a:spcPct val="90000"/>
        </a:lnSpc>
        <a:spcBef>
          <a:spcPts val="1015"/>
        </a:spcBef>
        <a:buFont typeface="Arial" panose="020B0604020202020204" pitchFamily="34" charset="0"/>
        <a:buChar char="•"/>
        <a:defRPr sz="2843" kern="1200">
          <a:solidFill>
            <a:schemeClr val="tx1"/>
          </a:solidFill>
          <a:latin typeface="+mn-lt"/>
          <a:ea typeface="+mn-ea"/>
          <a:cs typeface="+mn-cs"/>
        </a:defRPr>
      </a:lvl1pPr>
      <a:lvl2pPr marL="696342" indent="-232114" algn="l" defTabSz="928456" rtl="0" eaLnBrk="1" latinLnBrk="0" hangingPunct="1">
        <a:lnSpc>
          <a:spcPct val="90000"/>
        </a:lnSpc>
        <a:spcBef>
          <a:spcPts val="508"/>
        </a:spcBef>
        <a:buFont typeface="Arial" panose="020B0604020202020204" pitchFamily="34" charset="0"/>
        <a:buChar char="•"/>
        <a:defRPr sz="2437" kern="1200">
          <a:solidFill>
            <a:schemeClr val="tx1"/>
          </a:solidFill>
          <a:latin typeface="+mn-lt"/>
          <a:ea typeface="+mn-ea"/>
          <a:cs typeface="+mn-cs"/>
        </a:defRPr>
      </a:lvl2pPr>
      <a:lvl3pPr marL="1160571" indent="-232114" algn="l" defTabSz="928456" rtl="0" eaLnBrk="1" latinLnBrk="0" hangingPunct="1">
        <a:lnSpc>
          <a:spcPct val="90000"/>
        </a:lnSpc>
        <a:spcBef>
          <a:spcPts val="508"/>
        </a:spcBef>
        <a:buFont typeface="Arial" panose="020B0604020202020204" pitchFamily="34" charset="0"/>
        <a:buChar char="•"/>
        <a:defRPr sz="2031" kern="1200">
          <a:solidFill>
            <a:schemeClr val="tx1"/>
          </a:solidFill>
          <a:latin typeface="+mn-lt"/>
          <a:ea typeface="+mn-ea"/>
          <a:cs typeface="+mn-cs"/>
        </a:defRPr>
      </a:lvl3pPr>
      <a:lvl4pPr marL="1624798"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4pPr>
      <a:lvl5pPr marL="2089027"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5pPr>
      <a:lvl6pPr marL="2553255"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6pPr>
      <a:lvl7pPr marL="3017482"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7pPr>
      <a:lvl8pPr marL="3481711"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8pPr>
      <a:lvl9pPr marL="3945939" indent="-232114" algn="l" defTabSz="928456" rtl="0" eaLnBrk="1" latinLnBrk="0" hangingPunct="1">
        <a:lnSpc>
          <a:spcPct val="90000"/>
        </a:lnSpc>
        <a:spcBef>
          <a:spcPts val="508"/>
        </a:spcBef>
        <a:buFont typeface="Arial" panose="020B0604020202020204" pitchFamily="34" charset="0"/>
        <a:buChar char="•"/>
        <a:defRPr sz="1828" kern="1200">
          <a:solidFill>
            <a:schemeClr val="tx1"/>
          </a:solidFill>
          <a:latin typeface="+mn-lt"/>
          <a:ea typeface="+mn-ea"/>
          <a:cs typeface="+mn-cs"/>
        </a:defRPr>
      </a:lvl9pPr>
    </p:bodyStyle>
    <p:otherStyle>
      <a:defPPr>
        <a:defRPr lang="en-US"/>
      </a:defPPr>
      <a:lvl1pPr marL="0" algn="l" defTabSz="928456" rtl="0" eaLnBrk="1" latinLnBrk="0" hangingPunct="1">
        <a:defRPr sz="1828" kern="1200">
          <a:solidFill>
            <a:schemeClr val="tx1"/>
          </a:solidFill>
          <a:latin typeface="+mn-lt"/>
          <a:ea typeface="+mn-ea"/>
          <a:cs typeface="+mn-cs"/>
        </a:defRPr>
      </a:lvl1pPr>
      <a:lvl2pPr marL="464229" algn="l" defTabSz="928456" rtl="0" eaLnBrk="1" latinLnBrk="0" hangingPunct="1">
        <a:defRPr sz="1828" kern="1200">
          <a:solidFill>
            <a:schemeClr val="tx1"/>
          </a:solidFill>
          <a:latin typeface="+mn-lt"/>
          <a:ea typeface="+mn-ea"/>
          <a:cs typeface="+mn-cs"/>
        </a:defRPr>
      </a:lvl2pPr>
      <a:lvl3pPr marL="928456" algn="l" defTabSz="928456" rtl="0" eaLnBrk="1" latinLnBrk="0" hangingPunct="1">
        <a:defRPr sz="1828" kern="1200">
          <a:solidFill>
            <a:schemeClr val="tx1"/>
          </a:solidFill>
          <a:latin typeface="+mn-lt"/>
          <a:ea typeface="+mn-ea"/>
          <a:cs typeface="+mn-cs"/>
        </a:defRPr>
      </a:lvl3pPr>
      <a:lvl4pPr marL="1392685" algn="l" defTabSz="928456" rtl="0" eaLnBrk="1" latinLnBrk="0" hangingPunct="1">
        <a:defRPr sz="1828" kern="1200">
          <a:solidFill>
            <a:schemeClr val="tx1"/>
          </a:solidFill>
          <a:latin typeface="+mn-lt"/>
          <a:ea typeface="+mn-ea"/>
          <a:cs typeface="+mn-cs"/>
        </a:defRPr>
      </a:lvl4pPr>
      <a:lvl5pPr marL="1856913" algn="l" defTabSz="928456" rtl="0" eaLnBrk="1" latinLnBrk="0" hangingPunct="1">
        <a:defRPr sz="1828" kern="1200">
          <a:solidFill>
            <a:schemeClr val="tx1"/>
          </a:solidFill>
          <a:latin typeface="+mn-lt"/>
          <a:ea typeface="+mn-ea"/>
          <a:cs typeface="+mn-cs"/>
        </a:defRPr>
      </a:lvl5pPr>
      <a:lvl6pPr marL="2321141" algn="l" defTabSz="928456" rtl="0" eaLnBrk="1" latinLnBrk="0" hangingPunct="1">
        <a:defRPr sz="1828" kern="1200">
          <a:solidFill>
            <a:schemeClr val="tx1"/>
          </a:solidFill>
          <a:latin typeface="+mn-lt"/>
          <a:ea typeface="+mn-ea"/>
          <a:cs typeface="+mn-cs"/>
        </a:defRPr>
      </a:lvl6pPr>
      <a:lvl7pPr marL="2785369" algn="l" defTabSz="928456" rtl="0" eaLnBrk="1" latinLnBrk="0" hangingPunct="1">
        <a:defRPr sz="1828" kern="1200">
          <a:solidFill>
            <a:schemeClr val="tx1"/>
          </a:solidFill>
          <a:latin typeface="+mn-lt"/>
          <a:ea typeface="+mn-ea"/>
          <a:cs typeface="+mn-cs"/>
        </a:defRPr>
      </a:lvl7pPr>
      <a:lvl8pPr marL="3249597" algn="l" defTabSz="928456" rtl="0" eaLnBrk="1" latinLnBrk="0" hangingPunct="1">
        <a:defRPr sz="1828" kern="1200">
          <a:solidFill>
            <a:schemeClr val="tx1"/>
          </a:solidFill>
          <a:latin typeface="+mn-lt"/>
          <a:ea typeface="+mn-ea"/>
          <a:cs typeface="+mn-cs"/>
        </a:defRPr>
      </a:lvl8pPr>
      <a:lvl9pPr marL="3713824" algn="l" defTabSz="928456" rtl="0" eaLnBrk="1" latinLnBrk="0" hangingPunct="1">
        <a:defRPr sz="18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21669" y="5995362"/>
            <a:ext cx="3721395" cy="672347"/>
          </a:xfrm>
          <a:prstGeom prst="rect">
            <a:avLst/>
          </a:prstGeom>
        </p:spPr>
      </p:pic>
    </p:spTree>
    <p:extLst>
      <p:ext uri="{BB962C8B-B14F-4D97-AF65-F5344CB8AC3E}">
        <p14:creationId xmlns:p14="http://schemas.microsoft.com/office/powerpoint/2010/main" val="2178447567"/>
      </p:ext>
    </p:extLst>
  </p:cSld>
  <p:clrMap bg1="lt1" tx1="dk1" bg2="lt2" tx2="dk2" accent1="accent1" accent2="accent2" accent3="accent3" accent4="accent4" accent5="accent5" accent6="accent6" hlink="hlink" folHlink="folHlink"/>
  <p:sldLayoutIdLst>
    <p:sldLayoutId id="214748370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900" kern="1200" baseline="0">
          <a:solidFill>
            <a:schemeClr val="bg1"/>
          </a:solidFill>
          <a:latin typeface="Meta Offc" panose="020B0504030101020102" pitchFamily="34" charset="0"/>
          <a:ea typeface="+mn-ea"/>
          <a:cs typeface="Meta Offc" panose="020B0504030101020102"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eta Offc" panose="020B0504030101020102" pitchFamily="34" charset="0"/>
          <a:ea typeface="+mn-ea"/>
          <a:cs typeface="Meta Offc" panose="020B0504030101020102"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Meta Offc" panose="020B0504030101020102" pitchFamily="34" charset="0"/>
          <a:ea typeface="+mn-ea"/>
          <a:cs typeface="Meta Offc" panose="020B0504030101020102"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Meta Offc" panose="020B0504030101020102" pitchFamily="34" charset="0"/>
          <a:ea typeface="+mn-ea"/>
          <a:cs typeface="Meta Offc" panose="020B0504030101020102"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Meta Offc" panose="020B0504030101020102" pitchFamily="34" charset="0"/>
          <a:ea typeface="+mn-ea"/>
          <a:cs typeface="Meta Offc" panose="020B0504030101020102"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947EE58-11D9-A74E-AA3F-709751463255}"/>
              </a:ext>
            </a:extLst>
          </p:cNvPr>
          <p:cNvCxnSpPr>
            <a:cxnSpLocks/>
          </p:cNvCxnSpPr>
          <p:nvPr userDrawn="1"/>
        </p:nvCxnSpPr>
        <p:spPr>
          <a:xfrm>
            <a:off x="420689" y="914784"/>
            <a:ext cx="9217025" cy="0"/>
          </a:xfrm>
          <a:prstGeom prst="line">
            <a:avLst/>
          </a:prstGeom>
          <a:ln w="28575">
            <a:solidFill>
              <a:schemeClr val="accent1"/>
            </a:solidFill>
          </a:ln>
        </p:spPr>
        <p:style>
          <a:lnRef idx="1">
            <a:schemeClr val="accent3"/>
          </a:lnRef>
          <a:fillRef idx="0">
            <a:schemeClr val="accent3"/>
          </a:fillRef>
          <a:effectRef idx="0">
            <a:schemeClr val="accent3"/>
          </a:effectRef>
          <a:fontRef idx="minor">
            <a:schemeClr val="tx1"/>
          </a:fontRef>
        </p:style>
      </p:cxnSp>
      <p:grpSp>
        <p:nvGrpSpPr>
          <p:cNvPr id="31" name="Group 30">
            <a:extLst>
              <a:ext uri="{FF2B5EF4-FFF2-40B4-BE49-F238E27FC236}">
                <a16:creationId xmlns:a16="http://schemas.microsoft.com/office/drawing/2014/main" id="{3A8589C3-8C29-684D-BB83-729584262FFB}"/>
              </a:ext>
            </a:extLst>
          </p:cNvPr>
          <p:cNvGrpSpPr/>
          <p:nvPr userDrawn="1"/>
        </p:nvGrpSpPr>
        <p:grpSpPr>
          <a:xfrm>
            <a:off x="-2027584" y="425220"/>
            <a:ext cx="1800201" cy="5877544"/>
            <a:chOff x="-2028517" y="425040"/>
            <a:chExt cx="1546549" cy="5875077"/>
          </a:xfrm>
        </p:grpSpPr>
        <p:grpSp>
          <p:nvGrpSpPr>
            <p:cNvPr id="4" name="Group 3">
              <a:extLst>
                <a:ext uri="{FF2B5EF4-FFF2-40B4-BE49-F238E27FC236}">
                  <a16:creationId xmlns:a16="http://schemas.microsoft.com/office/drawing/2014/main" id="{3ED4D03E-8499-4D46-866A-F48E4E6BE570}"/>
                </a:ext>
              </a:extLst>
            </p:cNvPr>
            <p:cNvGrpSpPr/>
            <p:nvPr userDrawn="1"/>
          </p:nvGrpSpPr>
          <p:grpSpPr>
            <a:xfrm>
              <a:off x="-2027586" y="1344085"/>
              <a:ext cx="1545618" cy="1192553"/>
              <a:chOff x="-2027586" y="1723188"/>
              <a:chExt cx="1545618" cy="821238"/>
            </a:xfrm>
          </p:grpSpPr>
          <p:sp>
            <p:nvSpPr>
              <p:cNvPr id="11" name="Rectangle 10">
                <a:extLst>
                  <a:ext uri="{FF2B5EF4-FFF2-40B4-BE49-F238E27FC236}">
                    <a16:creationId xmlns:a16="http://schemas.microsoft.com/office/drawing/2014/main" id="{D6638733-C48A-D045-A1EC-3ED1E6EB0DAF}"/>
                  </a:ext>
                </a:extLst>
              </p:cNvPr>
              <p:cNvSpPr/>
              <p:nvPr/>
            </p:nvSpPr>
            <p:spPr>
              <a:xfrm rot="10800000">
                <a:off x="-1200563" y="1723188"/>
                <a:ext cx="718595" cy="821237"/>
              </a:xfrm>
              <a:prstGeom prst="rect">
                <a:avLst/>
              </a:prstGeom>
              <a:solidFill>
                <a:schemeClr val="accent3"/>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7A8A0DC4-2688-B34A-8028-5CDFE87D1BEA}"/>
                  </a:ext>
                </a:extLst>
              </p:cNvPr>
              <p:cNvSpPr/>
              <p:nvPr/>
            </p:nvSpPr>
            <p:spPr>
              <a:xfrm rot="10800000">
                <a:off x="-2027586" y="1723189"/>
                <a:ext cx="718595" cy="821237"/>
              </a:xfrm>
              <a:prstGeom prst="rect">
                <a:avLst/>
              </a:prstGeom>
              <a:solidFill>
                <a:schemeClr val="accent2"/>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grpSp>
        <p:grpSp>
          <p:nvGrpSpPr>
            <p:cNvPr id="30" name="Group 29">
              <a:extLst>
                <a:ext uri="{FF2B5EF4-FFF2-40B4-BE49-F238E27FC236}">
                  <a16:creationId xmlns:a16="http://schemas.microsoft.com/office/drawing/2014/main" id="{DF0365DD-B257-EC46-84C7-96AD2B5132DC}"/>
                </a:ext>
              </a:extLst>
            </p:cNvPr>
            <p:cNvGrpSpPr/>
            <p:nvPr userDrawn="1"/>
          </p:nvGrpSpPr>
          <p:grpSpPr>
            <a:xfrm>
              <a:off x="-2028517" y="425040"/>
              <a:ext cx="1533936" cy="5875077"/>
              <a:chOff x="-2028517" y="428091"/>
              <a:chExt cx="1533936" cy="5875077"/>
            </a:xfrm>
          </p:grpSpPr>
          <p:sp>
            <p:nvSpPr>
              <p:cNvPr id="10" name="Rectangle 9">
                <a:extLst>
                  <a:ext uri="{FF2B5EF4-FFF2-40B4-BE49-F238E27FC236}">
                    <a16:creationId xmlns:a16="http://schemas.microsoft.com/office/drawing/2014/main" id="{61325312-F951-8149-BE62-4BEF35DF2BAB}"/>
                  </a:ext>
                </a:extLst>
              </p:cNvPr>
              <p:cNvSpPr/>
              <p:nvPr/>
            </p:nvSpPr>
            <p:spPr>
              <a:xfrm rot="10800000">
                <a:off x="-2027585" y="428091"/>
                <a:ext cx="1533003" cy="821237"/>
              </a:xfrm>
              <a:prstGeom prst="rect">
                <a:avLst/>
              </a:prstGeom>
              <a:solidFill>
                <a:schemeClr val="accent1"/>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grpSp>
            <p:nvGrpSpPr>
              <p:cNvPr id="6" name="Group 5">
                <a:extLst>
                  <a:ext uri="{FF2B5EF4-FFF2-40B4-BE49-F238E27FC236}">
                    <a16:creationId xmlns:a16="http://schemas.microsoft.com/office/drawing/2014/main" id="{1D151465-BC80-A842-B558-A8912EA52F13}"/>
                  </a:ext>
                </a:extLst>
              </p:cNvPr>
              <p:cNvGrpSpPr/>
              <p:nvPr userDrawn="1"/>
            </p:nvGrpSpPr>
            <p:grpSpPr>
              <a:xfrm>
                <a:off x="-2027587" y="2639186"/>
                <a:ext cx="1533006" cy="3663982"/>
                <a:chOff x="-2027587" y="2639186"/>
                <a:chExt cx="1533006" cy="3663982"/>
              </a:xfrm>
            </p:grpSpPr>
            <p:sp>
              <p:nvSpPr>
                <p:cNvPr id="13" name="Rectangle 12">
                  <a:extLst>
                    <a:ext uri="{FF2B5EF4-FFF2-40B4-BE49-F238E27FC236}">
                      <a16:creationId xmlns:a16="http://schemas.microsoft.com/office/drawing/2014/main" id="{6DF77A49-0C74-9544-A58F-9DA9F13C85BB}"/>
                    </a:ext>
                  </a:extLst>
                </p:cNvPr>
                <p:cNvSpPr/>
                <p:nvPr/>
              </p:nvSpPr>
              <p:spPr>
                <a:xfrm rot="10800000">
                  <a:off x="-1213176" y="3586768"/>
                  <a:ext cx="718595" cy="821237"/>
                </a:xfrm>
                <a:prstGeom prst="rect">
                  <a:avLst/>
                </a:prstGeom>
                <a:solidFill>
                  <a:srgbClr val="E57200"/>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383A70B-1D61-2D4A-BE58-38BED2628453}"/>
                    </a:ext>
                  </a:extLst>
                </p:cNvPr>
                <p:cNvSpPr/>
                <p:nvPr/>
              </p:nvSpPr>
              <p:spPr>
                <a:xfrm rot="10800000">
                  <a:off x="-2027586" y="3599732"/>
                  <a:ext cx="718595" cy="821237"/>
                </a:xfrm>
                <a:prstGeom prst="rect">
                  <a:avLst/>
                </a:prstGeom>
                <a:solidFill>
                  <a:srgbClr val="B3A369"/>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D6C3FD8-3C6A-4346-B90E-737655C3C4BD}"/>
                    </a:ext>
                  </a:extLst>
                </p:cNvPr>
                <p:cNvSpPr/>
                <p:nvPr/>
              </p:nvSpPr>
              <p:spPr>
                <a:xfrm rot="10800000">
                  <a:off x="-2027587" y="2654978"/>
                  <a:ext cx="718595" cy="821237"/>
                </a:xfrm>
                <a:prstGeom prst="rect">
                  <a:avLst/>
                </a:prstGeom>
                <a:solidFill>
                  <a:srgbClr val="00A3E0"/>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A18E3FB4-5D1B-A641-A6F1-E6AE4F336C37}"/>
                    </a:ext>
                  </a:extLst>
                </p:cNvPr>
                <p:cNvSpPr/>
                <p:nvPr/>
              </p:nvSpPr>
              <p:spPr>
                <a:xfrm rot="10800000">
                  <a:off x="-2027584" y="5481931"/>
                  <a:ext cx="718595" cy="821237"/>
                </a:xfrm>
                <a:prstGeom prst="rect">
                  <a:avLst/>
                </a:prstGeom>
                <a:solidFill>
                  <a:srgbClr val="5C462B"/>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957ABF51-019C-8B4B-B10C-4C69A28DA8EB}"/>
                    </a:ext>
                  </a:extLst>
                </p:cNvPr>
                <p:cNvSpPr/>
                <p:nvPr/>
              </p:nvSpPr>
              <p:spPr>
                <a:xfrm rot="10800000">
                  <a:off x="-2027586" y="4544487"/>
                  <a:ext cx="718595" cy="821237"/>
                </a:xfrm>
                <a:prstGeom prst="rect">
                  <a:avLst/>
                </a:prstGeom>
                <a:solidFill>
                  <a:srgbClr val="512A44"/>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F9400477-BBDC-EC4E-93AA-0FC9D9BF18EA}"/>
                    </a:ext>
                  </a:extLst>
                </p:cNvPr>
                <p:cNvSpPr/>
                <p:nvPr/>
              </p:nvSpPr>
              <p:spPr>
                <a:xfrm rot="10800000">
                  <a:off x="-1213177" y="4534350"/>
                  <a:ext cx="718595" cy="821237"/>
                </a:xfrm>
                <a:prstGeom prst="rect">
                  <a:avLst/>
                </a:prstGeom>
                <a:solidFill>
                  <a:srgbClr val="8F3237"/>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sp>
              <p:nvSpPr>
                <p:cNvPr id="19" name="Rectangle 18">
                  <a:extLst>
                    <a:ext uri="{FF2B5EF4-FFF2-40B4-BE49-F238E27FC236}">
                      <a16:creationId xmlns:a16="http://schemas.microsoft.com/office/drawing/2014/main" id="{4FD057B8-9F47-B142-BC09-0C7447EE13E1}"/>
                    </a:ext>
                  </a:extLst>
                </p:cNvPr>
                <p:cNvSpPr/>
                <p:nvPr/>
              </p:nvSpPr>
              <p:spPr>
                <a:xfrm rot="10800000">
                  <a:off x="-1213176" y="2639186"/>
                  <a:ext cx="718595" cy="821237"/>
                </a:xfrm>
                <a:prstGeom prst="rect">
                  <a:avLst/>
                </a:prstGeom>
                <a:solidFill>
                  <a:schemeClr val="accent5"/>
                </a:solidFill>
                <a:ln w="25400" cap="flat" cmpd="sng" algn="ctr">
                  <a:noFill/>
                  <a:prstDash val="solid"/>
                </a:ln>
                <a:effectLst/>
              </p:spPr>
              <p:txBody>
                <a:bodyPr rtlCol="0" anchor="ctr"/>
                <a:lstStyle/>
                <a:p>
                  <a:pPr marL="0" marR="0" lvl="0" indent="0" defTabSz="1016257" eaLnBrk="1" fontAlgn="auto" latinLnBrk="0" hangingPunct="1">
                    <a:lnSpc>
                      <a:spcPct val="100000"/>
                    </a:lnSpc>
                    <a:spcBef>
                      <a:spcPts val="0"/>
                    </a:spcBef>
                    <a:spcAft>
                      <a:spcPts val="0"/>
                    </a:spcAft>
                    <a:buClrTx/>
                    <a:buSzTx/>
                    <a:buFontTx/>
                    <a:buNone/>
                    <a:tabLst/>
                    <a:defRPr/>
                  </a:pPr>
                  <a:endParaRPr kumimoji="0" lang="en-US" sz="2001" b="0" i="0" u="none" strike="noStrike" kern="0" cap="none" spc="0" normalizeH="0" baseline="0" noProof="0" dirty="0">
                    <a:ln>
                      <a:noFill/>
                    </a:ln>
                    <a:solidFill>
                      <a:srgbClr val="003767"/>
                    </a:solidFill>
                    <a:effectLst/>
                    <a:uLnTx/>
                    <a:uFillTx/>
                    <a:latin typeface="Calibri"/>
                    <a:ea typeface="+mn-ea"/>
                    <a:cs typeface="+mn-cs"/>
                  </a:endParaRPr>
                </a:p>
              </p:txBody>
            </p:sp>
          </p:grpSp>
          <p:sp>
            <p:nvSpPr>
              <p:cNvPr id="20" name="TextBox 19">
                <a:extLst>
                  <a:ext uri="{FF2B5EF4-FFF2-40B4-BE49-F238E27FC236}">
                    <a16:creationId xmlns:a16="http://schemas.microsoft.com/office/drawing/2014/main" id="{389997A3-E390-964C-8151-E1CB9C57DF95}"/>
                  </a:ext>
                </a:extLst>
              </p:cNvPr>
              <p:cNvSpPr txBox="1"/>
              <p:nvPr userDrawn="1"/>
            </p:nvSpPr>
            <p:spPr>
              <a:xfrm>
                <a:off x="-2028517" y="565725"/>
                <a:ext cx="578663" cy="644714"/>
              </a:xfrm>
              <a:prstGeom prst="rect">
                <a:avLst/>
              </a:prstGeom>
              <a:noFill/>
            </p:spPr>
            <p:txBody>
              <a:bodyPr wrap="square" rtlCol="0">
                <a:spAutoFit/>
              </a:bodyPr>
              <a:lstStyle/>
              <a:p>
                <a:pPr algn="l"/>
                <a:r>
                  <a:rPr lang="en-US" sz="1197" dirty="0">
                    <a:solidFill>
                      <a:schemeClr val="bg1"/>
                    </a:solidFill>
                    <a:latin typeface="+mn-lt"/>
                  </a:rPr>
                  <a:t>R: 0   G: 48   B: 87</a:t>
                </a:r>
              </a:p>
            </p:txBody>
          </p:sp>
          <p:sp>
            <p:nvSpPr>
              <p:cNvPr id="21" name="TextBox 20">
                <a:extLst>
                  <a:ext uri="{FF2B5EF4-FFF2-40B4-BE49-F238E27FC236}">
                    <a16:creationId xmlns:a16="http://schemas.microsoft.com/office/drawing/2014/main" id="{E67B4075-AEA6-2748-9A5C-19BC34D45613}"/>
                  </a:ext>
                </a:extLst>
              </p:cNvPr>
              <p:cNvSpPr txBox="1"/>
              <p:nvPr userDrawn="1"/>
            </p:nvSpPr>
            <p:spPr>
              <a:xfrm>
                <a:off x="-2028517" y="1511705"/>
                <a:ext cx="667704" cy="644714"/>
              </a:xfrm>
              <a:prstGeom prst="rect">
                <a:avLst/>
              </a:prstGeom>
              <a:noFill/>
            </p:spPr>
            <p:txBody>
              <a:bodyPr wrap="square" rtlCol="0">
                <a:spAutoFit/>
              </a:bodyPr>
              <a:lstStyle/>
              <a:p>
                <a:pPr algn="l">
                  <a:lnSpc>
                    <a:spcPct val="100000"/>
                  </a:lnSpc>
                </a:pPr>
                <a:r>
                  <a:rPr lang="en-US" sz="1197" dirty="0">
                    <a:solidFill>
                      <a:schemeClr val="accent1"/>
                    </a:solidFill>
                    <a:latin typeface="+mn-lt"/>
                  </a:rPr>
                  <a:t>R: 151  G: 153  B: 155</a:t>
                </a:r>
              </a:p>
            </p:txBody>
          </p:sp>
          <p:sp>
            <p:nvSpPr>
              <p:cNvPr id="22" name="TextBox 21">
                <a:extLst>
                  <a:ext uri="{FF2B5EF4-FFF2-40B4-BE49-F238E27FC236}">
                    <a16:creationId xmlns:a16="http://schemas.microsoft.com/office/drawing/2014/main" id="{CAA350E9-C2EF-4548-848F-7CA4F80EA7B9}"/>
                  </a:ext>
                </a:extLst>
              </p:cNvPr>
              <p:cNvSpPr txBox="1"/>
              <p:nvPr userDrawn="1"/>
            </p:nvSpPr>
            <p:spPr>
              <a:xfrm>
                <a:off x="-1213178" y="1511705"/>
                <a:ext cx="667704" cy="644714"/>
              </a:xfrm>
              <a:prstGeom prst="rect">
                <a:avLst/>
              </a:prstGeom>
              <a:noFill/>
            </p:spPr>
            <p:txBody>
              <a:bodyPr wrap="square" rtlCol="0">
                <a:spAutoFit/>
              </a:bodyPr>
              <a:lstStyle/>
              <a:p>
                <a:pPr algn="l">
                  <a:lnSpc>
                    <a:spcPct val="100000"/>
                  </a:lnSpc>
                </a:pPr>
                <a:r>
                  <a:rPr lang="en-US" sz="1197" dirty="0">
                    <a:solidFill>
                      <a:schemeClr val="bg1"/>
                    </a:solidFill>
                    <a:latin typeface="+mn-lt"/>
                  </a:rPr>
                  <a:t>R: 101  G: 141  B: 27</a:t>
                </a:r>
              </a:p>
            </p:txBody>
          </p:sp>
          <p:sp>
            <p:nvSpPr>
              <p:cNvPr id="23" name="TextBox 22">
                <a:extLst>
                  <a:ext uri="{FF2B5EF4-FFF2-40B4-BE49-F238E27FC236}">
                    <a16:creationId xmlns:a16="http://schemas.microsoft.com/office/drawing/2014/main" id="{F0DAEAB5-A49A-964D-AFDE-DF0F8FDD4C64}"/>
                  </a:ext>
                </a:extLst>
              </p:cNvPr>
              <p:cNvSpPr txBox="1"/>
              <p:nvPr userDrawn="1"/>
            </p:nvSpPr>
            <p:spPr>
              <a:xfrm>
                <a:off x="-2028517" y="2747102"/>
                <a:ext cx="681480" cy="644714"/>
              </a:xfrm>
              <a:prstGeom prst="rect">
                <a:avLst/>
              </a:prstGeom>
              <a:noFill/>
            </p:spPr>
            <p:txBody>
              <a:bodyPr wrap="square" rtlCol="0">
                <a:spAutoFit/>
              </a:bodyPr>
              <a:lstStyle/>
              <a:p>
                <a:pPr algn="l">
                  <a:lnSpc>
                    <a:spcPct val="100000"/>
                  </a:lnSpc>
                </a:pPr>
                <a:r>
                  <a:rPr lang="en-US" sz="1197" dirty="0">
                    <a:solidFill>
                      <a:schemeClr val="bg1"/>
                    </a:solidFill>
                    <a:latin typeface="+mn-lt"/>
                  </a:rPr>
                  <a:t>R: 0  </a:t>
                </a:r>
              </a:p>
              <a:p>
                <a:pPr algn="l">
                  <a:lnSpc>
                    <a:spcPct val="100000"/>
                  </a:lnSpc>
                </a:pPr>
                <a:r>
                  <a:rPr lang="en-US" sz="1197" dirty="0">
                    <a:solidFill>
                      <a:schemeClr val="bg1"/>
                    </a:solidFill>
                    <a:latin typeface="+mn-lt"/>
                  </a:rPr>
                  <a:t>G: 163  B: 224</a:t>
                </a:r>
              </a:p>
            </p:txBody>
          </p:sp>
          <p:sp>
            <p:nvSpPr>
              <p:cNvPr id="24" name="TextBox 23">
                <a:extLst>
                  <a:ext uri="{FF2B5EF4-FFF2-40B4-BE49-F238E27FC236}">
                    <a16:creationId xmlns:a16="http://schemas.microsoft.com/office/drawing/2014/main" id="{02F71BA2-4FA3-894C-87E8-D180A9AD9345}"/>
                  </a:ext>
                </a:extLst>
              </p:cNvPr>
              <p:cNvSpPr txBox="1"/>
              <p:nvPr userDrawn="1"/>
            </p:nvSpPr>
            <p:spPr>
              <a:xfrm>
                <a:off x="-1213178" y="2747769"/>
                <a:ext cx="681480" cy="644714"/>
              </a:xfrm>
              <a:prstGeom prst="rect">
                <a:avLst/>
              </a:prstGeom>
              <a:noFill/>
            </p:spPr>
            <p:txBody>
              <a:bodyPr wrap="square" rtlCol="0">
                <a:spAutoFit/>
              </a:bodyPr>
              <a:lstStyle/>
              <a:p>
                <a:pPr algn="l">
                  <a:lnSpc>
                    <a:spcPct val="100000"/>
                  </a:lnSpc>
                </a:pPr>
                <a:r>
                  <a:rPr lang="en-US" sz="1197" dirty="0">
                    <a:solidFill>
                      <a:schemeClr val="tx1"/>
                    </a:solidFill>
                    <a:latin typeface="+mn-lt"/>
                  </a:rPr>
                  <a:t>R: 241  </a:t>
                </a:r>
              </a:p>
              <a:p>
                <a:pPr algn="l">
                  <a:lnSpc>
                    <a:spcPct val="100000"/>
                  </a:lnSpc>
                </a:pPr>
                <a:r>
                  <a:rPr lang="en-US" sz="1197" dirty="0">
                    <a:solidFill>
                      <a:schemeClr val="tx1"/>
                    </a:solidFill>
                    <a:latin typeface="+mn-lt"/>
                  </a:rPr>
                  <a:t>G: 196  B: 0</a:t>
                </a:r>
              </a:p>
            </p:txBody>
          </p:sp>
          <p:sp>
            <p:nvSpPr>
              <p:cNvPr id="25" name="TextBox 24">
                <a:extLst>
                  <a:ext uri="{FF2B5EF4-FFF2-40B4-BE49-F238E27FC236}">
                    <a16:creationId xmlns:a16="http://schemas.microsoft.com/office/drawing/2014/main" id="{E8F1DC4B-C0CF-AE4A-B4AB-A4613A7A0CF1}"/>
                  </a:ext>
                </a:extLst>
              </p:cNvPr>
              <p:cNvSpPr txBox="1"/>
              <p:nvPr userDrawn="1"/>
            </p:nvSpPr>
            <p:spPr>
              <a:xfrm>
                <a:off x="-2028517" y="3656225"/>
                <a:ext cx="681480" cy="644714"/>
              </a:xfrm>
              <a:prstGeom prst="rect">
                <a:avLst/>
              </a:prstGeom>
              <a:noFill/>
            </p:spPr>
            <p:txBody>
              <a:bodyPr wrap="square" rtlCol="0">
                <a:spAutoFit/>
              </a:bodyPr>
              <a:lstStyle/>
              <a:p>
                <a:pPr algn="l">
                  <a:lnSpc>
                    <a:spcPct val="100000"/>
                  </a:lnSpc>
                </a:pPr>
                <a:r>
                  <a:rPr lang="en-US" sz="1197" dirty="0">
                    <a:solidFill>
                      <a:schemeClr val="tx1"/>
                    </a:solidFill>
                    <a:latin typeface="+mn-lt"/>
                  </a:rPr>
                  <a:t>R: 179  </a:t>
                </a:r>
              </a:p>
              <a:p>
                <a:pPr algn="l">
                  <a:lnSpc>
                    <a:spcPct val="100000"/>
                  </a:lnSpc>
                </a:pPr>
                <a:r>
                  <a:rPr lang="en-US" sz="1197" dirty="0">
                    <a:solidFill>
                      <a:schemeClr val="tx1"/>
                    </a:solidFill>
                    <a:latin typeface="+mn-lt"/>
                  </a:rPr>
                  <a:t>G: 163  B: 105</a:t>
                </a:r>
              </a:p>
            </p:txBody>
          </p:sp>
          <p:sp>
            <p:nvSpPr>
              <p:cNvPr id="26" name="TextBox 25">
                <a:extLst>
                  <a:ext uri="{FF2B5EF4-FFF2-40B4-BE49-F238E27FC236}">
                    <a16:creationId xmlns:a16="http://schemas.microsoft.com/office/drawing/2014/main" id="{F8689CB3-8AE3-6F4E-84BA-9BCCC7554521}"/>
                  </a:ext>
                </a:extLst>
              </p:cNvPr>
              <p:cNvSpPr txBox="1"/>
              <p:nvPr userDrawn="1"/>
            </p:nvSpPr>
            <p:spPr>
              <a:xfrm>
                <a:off x="-1213178" y="3656225"/>
                <a:ext cx="681480" cy="644714"/>
              </a:xfrm>
              <a:prstGeom prst="rect">
                <a:avLst/>
              </a:prstGeom>
              <a:noFill/>
            </p:spPr>
            <p:txBody>
              <a:bodyPr wrap="square" rtlCol="0">
                <a:spAutoFit/>
              </a:bodyPr>
              <a:lstStyle/>
              <a:p>
                <a:pPr algn="l">
                  <a:lnSpc>
                    <a:spcPct val="100000"/>
                  </a:lnSpc>
                </a:pPr>
                <a:r>
                  <a:rPr lang="en-US" sz="1197" dirty="0">
                    <a:solidFill>
                      <a:schemeClr val="tx1"/>
                    </a:solidFill>
                    <a:latin typeface="+mn-lt"/>
                  </a:rPr>
                  <a:t>R: 229  </a:t>
                </a:r>
              </a:p>
              <a:p>
                <a:pPr algn="l">
                  <a:lnSpc>
                    <a:spcPct val="100000"/>
                  </a:lnSpc>
                </a:pPr>
                <a:r>
                  <a:rPr lang="en-US" sz="1197" dirty="0">
                    <a:solidFill>
                      <a:schemeClr val="tx1"/>
                    </a:solidFill>
                    <a:latin typeface="+mn-lt"/>
                  </a:rPr>
                  <a:t>G: 114  B: 0</a:t>
                </a:r>
              </a:p>
            </p:txBody>
          </p:sp>
          <p:sp>
            <p:nvSpPr>
              <p:cNvPr id="27" name="TextBox 26">
                <a:extLst>
                  <a:ext uri="{FF2B5EF4-FFF2-40B4-BE49-F238E27FC236}">
                    <a16:creationId xmlns:a16="http://schemas.microsoft.com/office/drawing/2014/main" id="{E730F7B7-5B1C-F44F-87E5-6B107CE126FB}"/>
                  </a:ext>
                </a:extLst>
              </p:cNvPr>
              <p:cNvSpPr txBox="1"/>
              <p:nvPr userDrawn="1"/>
            </p:nvSpPr>
            <p:spPr>
              <a:xfrm>
                <a:off x="-2028517" y="4652956"/>
                <a:ext cx="681480" cy="644714"/>
              </a:xfrm>
              <a:prstGeom prst="rect">
                <a:avLst/>
              </a:prstGeom>
              <a:noFill/>
            </p:spPr>
            <p:txBody>
              <a:bodyPr wrap="square" rtlCol="0">
                <a:spAutoFit/>
              </a:bodyPr>
              <a:lstStyle/>
              <a:p>
                <a:pPr algn="l">
                  <a:lnSpc>
                    <a:spcPct val="100000"/>
                  </a:lnSpc>
                </a:pPr>
                <a:r>
                  <a:rPr lang="en-US" sz="1197" dirty="0">
                    <a:solidFill>
                      <a:schemeClr val="bg1"/>
                    </a:solidFill>
                    <a:latin typeface="+mn-lt"/>
                  </a:rPr>
                  <a:t>R: 81  </a:t>
                </a:r>
              </a:p>
              <a:p>
                <a:pPr algn="l">
                  <a:lnSpc>
                    <a:spcPct val="100000"/>
                  </a:lnSpc>
                </a:pPr>
                <a:r>
                  <a:rPr lang="en-US" sz="1197" dirty="0">
                    <a:solidFill>
                      <a:schemeClr val="bg1"/>
                    </a:solidFill>
                    <a:latin typeface="+mn-lt"/>
                  </a:rPr>
                  <a:t>G: 42  </a:t>
                </a:r>
              </a:p>
              <a:p>
                <a:pPr algn="l">
                  <a:lnSpc>
                    <a:spcPct val="100000"/>
                  </a:lnSpc>
                </a:pPr>
                <a:r>
                  <a:rPr lang="en-US" sz="1197" dirty="0">
                    <a:solidFill>
                      <a:schemeClr val="bg1"/>
                    </a:solidFill>
                    <a:latin typeface="+mn-lt"/>
                  </a:rPr>
                  <a:t>B: 68</a:t>
                </a:r>
              </a:p>
            </p:txBody>
          </p:sp>
          <p:sp>
            <p:nvSpPr>
              <p:cNvPr id="28" name="TextBox 27">
                <a:extLst>
                  <a:ext uri="{FF2B5EF4-FFF2-40B4-BE49-F238E27FC236}">
                    <a16:creationId xmlns:a16="http://schemas.microsoft.com/office/drawing/2014/main" id="{1C471F37-3223-E14F-957F-6F1C78051B87}"/>
                  </a:ext>
                </a:extLst>
              </p:cNvPr>
              <p:cNvSpPr txBox="1"/>
              <p:nvPr userDrawn="1"/>
            </p:nvSpPr>
            <p:spPr>
              <a:xfrm>
                <a:off x="-1213178" y="4643672"/>
                <a:ext cx="681480" cy="644714"/>
              </a:xfrm>
              <a:prstGeom prst="rect">
                <a:avLst/>
              </a:prstGeom>
              <a:noFill/>
            </p:spPr>
            <p:txBody>
              <a:bodyPr wrap="square" rtlCol="0">
                <a:spAutoFit/>
              </a:bodyPr>
              <a:lstStyle/>
              <a:p>
                <a:pPr algn="l">
                  <a:lnSpc>
                    <a:spcPct val="100000"/>
                  </a:lnSpc>
                </a:pPr>
                <a:r>
                  <a:rPr lang="en-US" sz="1197" dirty="0">
                    <a:solidFill>
                      <a:schemeClr val="bg1"/>
                    </a:solidFill>
                    <a:latin typeface="+mn-lt"/>
                  </a:rPr>
                  <a:t>R: 143  </a:t>
                </a:r>
              </a:p>
              <a:p>
                <a:pPr algn="l">
                  <a:lnSpc>
                    <a:spcPct val="100000"/>
                  </a:lnSpc>
                </a:pPr>
                <a:r>
                  <a:rPr lang="en-US" sz="1197" dirty="0">
                    <a:solidFill>
                      <a:schemeClr val="bg1"/>
                    </a:solidFill>
                    <a:latin typeface="+mn-lt"/>
                  </a:rPr>
                  <a:t>G: 50  </a:t>
                </a:r>
              </a:p>
              <a:p>
                <a:pPr algn="l">
                  <a:lnSpc>
                    <a:spcPct val="100000"/>
                  </a:lnSpc>
                </a:pPr>
                <a:r>
                  <a:rPr lang="en-US" sz="1197" dirty="0">
                    <a:solidFill>
                      <a:schemeClr val="bg1"/>
                    </a:solidFill>
                    <a:latin typeface="+mn-lt"/>
                  </a:rPr>
                  <a:t>B: 55</a:t>
                </a:r>
              </a:p>
            </p:txBody>
          </p:sp>
          <p:sp>
            <p:nvSpPr>
              <p:cNvPr id="29" name="TextBox 28">
                <a:extLst>
                  <a:ext uri="{FF2B5EF4-FFF2-40B4-BE49-F238E27FC236}">
                    <a16:creationId xmlns:a16="http://schemas.microsoft.com/office/drawing/2014/main" id="{D27C1C03-BF76-1C4B-AC48-9C4D1899110C}"/>
                  </a:ext>
                </a:extLst>
              </p:cNvPr>
              <p:cNvSpPr txBox="1"/>
              <p:nvPr userDrawn="1"/>
            </p:nvSpPr>
            <p:spPr>
              <a:xfrm>
                <a:off x="-2028517" y="5569259"/>
                <a:ext cx="681480" cy="644714"/>
              </a:xfrm>
              <a:prstGeom prst="rect">
                <a:avLst/>
              </a:prstGeom>
              <a:noFill/>
            </p:spPr>
            <p:txBody>
              <a:bodyPr wrap="square" rtlCol="0">
                <a:spAutoFit/>
              </a:bodyPr>
              <a:lstStyle/>
              <a:p>
                <a:pPr algn="l">
                  <a:lnSpc>
                    <a:spcPct val="100000"/>
                  </a:lnSpc>
                </a:pPr>
                <a:r>
                  <a:rPr lang="en-US" sz="1197" dirty="0">
                    <a:solidFill>
                      <a:schemeClr val="bg1"/>
                    </a:solidFill>
                    <a:latin typeface="+mn-lt"/>
                  </a:rPr>
                  <a:t>R: 92  </a:t>
                </a:r>
              </a:p>
              <a:p>
                <a:pPr algn="l">
                  <a:lnSpc>
                    <a:spcPct val="100000"/>
                  </a:lnSpc>
                </a:pPr>
                <a:r>
                  <a:rPr lang="en-US" sz="1197" dirty="0">
                    <a:solidFill>
                      <a:schemeClr val="bg1"/>
                    </a:solidFill>
                    <a:latin typeface="+mn-lt"/>
                  </a:rPr>
                  <a:t>G: 70  </a:t>
                </a:r>
              </a:p>
              <a:p>
                <a:pPr algn="l">
                  <a:lnSpc>
                    <a:spcPct val="100000"/>
                  </a:lnSpc>
                </a:pPr>
                <a:r>
                  <a:rPr lang="en-US" sz="1197" dirty="0">
                    <a:solidFill>
                      <a:schemeClr val="bg1"/>
                    </a:solidFill>
                    <a:latin typeface="+mn-lt"/>
                  </a:rPr>
                  <a:t>B: 43</a:t>
                </a:r>
              </a:p>
            </p:txBody>
          </p:sp>
        </p:grpSp>
      </p:grpSp>
      <p:pic>
        <p:nvPicPr>
          <p:cNvPr id="5" name="Picture 4"/>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7499672" y="6801206"/>
            <a:ext cx="2136764" cy="401075"/>
          </a:xfrm>
          <a:prstGeom prst="rect">
            <a:avLst/>
          </a:prstGeom>
        </p:spPr>
      </p:pic>
    </p:spTree>
    <p:extLst>
      <p:ext uri="{BB962C8B-B14F-4D97-AF65-F5344CB8AC3E}">
        <p14:creationId xmlns:p14="http://schemas.microsoft.com/office/powerpoint/2010/main" val="1990029532"/>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5" r:id="rId6"/>
  </p:sldLayoutIdLst>
  <p:hf hdr="0" ftr="0" dt="0"/>
  <p:txStyles>
    <p:titleStyle>
      <a:lvl1pPr algn="l" defTabSz="926116" rtl="0" eaLnBrk="1" latinLnBrk="0" hangingPunct="1">
        <a:lnSpc>
          <a:spcPct val="90000"/>
        </a:lnSpc>
        <a:spcBef>
          <a:spcPct val="0"/>
        </a:spcBef>
        <a:buNone/>
        <a:defRPr sz="4457" kern="1200">
          <a:solidFill>
            <a:schemeClr val="tx1"/>
          </a:solidFill>
          <a:latin typeface="+mj-lt"/>
          <a:ea typeface="+mj-ea"/>
          <a:cs typeface="+mj-cs"/>
        </a:defRPr>
      </a:lvl1pPr>
    </p:titleStyle>
    <p:bodyStyle>
      <a:lvl1pPr marL="231529" indent="-231529" algn="l" defTabSz="926116" rtl="0" eaLnBrk="1" latinLnBrk="0" hangingPunct="1">
        <a:lnSpc>
          <a:spcPct val="90000"/>
        </a:lnSpc>
        <a:spcBef>
          <a:spcPts val="1012"/>
        </a:spcBef>
        <a:buFont typeface="Arial" panose="020B0604020202020204" pitchFamily="34" charset="0"/>
        <a:buChar char="•"/>
        <a:defRPr sz="2836" kern="1200">
          <a:solidFill>
            <a:schemeClr val="tx1"/>
          </a:solidFill>
          <a:latin typeface="+mn-lt"/>
          <a:ea typeface="+mn-ea"/>
          <a:cs typeface="+mn-cs"/>
        </a:defRPr>
      </a:lvl1pPr>
      <a:lvl2pPr marL="694587" indent="-231529" algn="l" defTabSz="926116" rtl="0" eaLnBrk="1" latinLnBrk="0" hangingPunct="1">
        <a:lnSpc>
          <a:spcPct val="90000"/>
        </a:lnSpc>
        <a:spcBef>
          <a:spcPts val="507"/>
        </a:spcBef>
        <a:buFont typeface="Arial" panose="020B0604020202020204" pitchFamily="34" charset="0"/>
        <a:buChar char="•"/>
        <a:defRPr sz="2431" kern="1200">
          <a:solidFill>
            <a:schemeClr val="tx1"/>
          </a:solidFill>
          <a:latin typeface="+mn-lt"/>
          <a:ea typeface="+mn-ea"/>
          <a:cs typeface="+mn-cs"/>
        </a:defRPr>
      </a:lvl2pPr>
      <a:lvl3pPr marL="1157647" indent="-231529" algn="l" defTabSz="926116" rtl="0" eaLnBrk="1" latinLnBrk="0" hangingPunct="1">
        <a:lnSpc>
          <a:spcPct val="90000"/>
        </a:lnSpc>
        <a:spcBef>
          <a:spcPts val="507"/>
        </a:spcBef>
        <a:buFont typeface="Arial" panose="020B0604020202020204" pitchFamily="34" charset="0"/>
        <a:buChar char="•"/>
        <a:defRPr sz="2026" kern="1200">
          <a:solidFill>
            <a:schemeClr val="tx1"/>
          </a:solidFill>
          <a:latin typeface="+mn-lt"/>
          <a:ea typeface="+mn-ea"/>
          <a:cs typeface="+mn-cs"/>
        </a:defRPr>
      </a:lvl3pPr>
      <a:lvl4pPr marL="1620704" indent="-231529" algn="l" defTabSz="926116"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4pPr>
      <a:lvl5pPr marL="2083763" indent="-231529" algn="l" defTabSz="926116"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5pPr>
      <a:lvl6pPr marL="2546821" indent="-231529" algn="l" defTabSz="926116"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6pPr>
      <a:lvl7pPr marL="3009878" indent="-231529" algn="l" defTabSz="926116"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7pPr>
      <a:lvl8pPr marL="3472938" indent="-231529" algn="l" defTabSz="926116"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8pPr>
      <a:lvl9pPr marL="3935995" indent="-231529" algn="l" defTabSz="926116" rtl="0" eaLnBrk="1" latinLnBrk="0" hangingPunct="1">
        <a:lnSpc>
          <a:spcPct val="90000"/>
        </a:lnSpc>
        <a:spcBef>
          <a:spcPts val="507"/>
        </a:spcBef>
        <a:buFont typeface="Arial" panose="020B0604020202020204" pitchFamily="34" charset="0"/>
        <a:buChar char="•"/>
        <a:defRPr sz="1824" kern="1200">
          <a:solidFill>
            <a:schemeClr val="tx1"/>
          </a:solidFill>
          <a:latin typeface="+mn-lt"/>
          <a:ea typeface="+mn-ea"/>
          <a:cs typeface="+mn-cs"/>
        </a:defRPr>
      </a:lvl9pPr>
    </p:bodyStyle>
    <p:otherStyle>
      <a:defPPr>
        <a:defRPr lang="en-US"/>
      </a:defPPr>
      <a:lvl1pPr marL="0" algn="l" defTabSz="926116" rtl="0" eaLnBrk="1" latinLnBrk="0" hangingPunct="1">
        <a:defRPr sz="1824" kern="1200">
          <a:solidFill>
            <a:schemeClr val="tx1"/>
          </a:solidFill>
          <a:latin typeface="+mn-lt"/>
          <a:ea typeface="+mn-ea"/>
          <a:cs typeface="+mn-cs"/>
        </a:defRPr>
      </a:lvl1pPr>
      <a:lvl2pPr marL="463059" algn="l" defTabSz="926116" rtl="0" eaLnBrk="1" latinLnBrk="0" hangingPunct="1">
        <a:defRPr sz="1824" kern="1200">
          <a:solidFill>
            <a:schemeClr val="tx1"/>
          </a:solidFill>
          <a:latin typeface="+mn-lt"/>
          <a:ea typeface="+mn-ea"/>
          <a:cs typeface="+mn-cs"/>
        </a:defRPr>
      </a:lvl2pPr>
      <a:lvl3pPr marL="926116" algn="l" defTabSz="926116" rtl="0" eaLnBrk="1" latinLnBrk="0" hangingPunct="1">
        <a:defRPr sz="1824" kern="1200">
          <a:solidFill>
            <a:schemeClr val="tx1"/>
          </a:solidFill>
          <a:latin typeface="+mn-lt"/>
          <a:ea typeface="+mn-ea"/>
          <a:cs typeface="+mn-cs"/>
        </a:defRPr>
      </a:lvl3pPr>
      <a:lvl4pPr marL="1389176" algn="l" defTabSz="926116" rtl="0" eaLnBrk="1" latinLnBrk="0" hangingPunct="1">
        <a:defRPr sz="1824" kern="1200">
          <a:solidFill>
            <a:schemeClr val="tx1"/>
          </a:solidFill>
          <a:latin typeface="+mn-lt"/>
          <a:ea typeface="+mn-ea"/>
          <a:cs typeface="+mn-cs"/>
        </a:defRPr>
      </a:lvl4pPr>
      <a:lvl5pPr marL="1852234" algn="l" defTabSz="926116" rtl="0" eaLnBrk="1" latinLnBrk="0" hangingPunct="1">
        <a:defRPr sz="1824" kern="1200">
          <a:solidFill>
            <a:schemeClr val="tx1"/>
          </a:solidFill>
          <a:latin typeface="+mn-lt"/>
          <a:ea typeface="+mn-ea"/>
          <a:cs typeface="+mn-cs"/>
        </a:defRPr>
      </a:lvl5pPr>
      <a:lvl6pPr marL="2315292" algn="l" defTabSz="926116" rtl="0" eaLnBrk="1" latinLnBrk="0" hangingPunct="1">
        <a:defRPr sz="1824" kern="1200">
          <a:solidFill>
            <a:schemeClr val="tx1"/>
          </a:solidFill>
          <a:latin typeface="+mn-lt"/>
          <a:ea typeface="+mn-ea"/>
          <a:cs typeface="+mn-cs"/>
        </a:defRPr>
      </a:lvl6pPr>
      <a:lvl7pPr marL="2778350" algn="l" defTabSz="926116" rtl="0" eaLnBrk="1" latinLnBrk="0" hangingPunct="1">
        <a:defRPr sz="1824" kern="1200">
          <a:solidFill>
            <a:schemeClr val="tx1"/>
          </a:solidFill>
          <a:latin typeface="+mn-lt"/>
          <a:ea typeface="+mn-ea"/>
          <a:cs typeface="+mn-cs"/>
        </a:defRPr>
      </a:lvl7pPr>
      <a:lvl8pPr marL="3241409" algn="l" defTabSz="926116" rtl="0" eaLnBrk="1" latinLnBrk="0" hangingPunct="1">
        <a:defRPr sz="1824" kern="1200">
          <a:solidFill>
            <a:schemeClr val="tx1"/>
          </a:solidFill>
          <a:latin typeface="+mn-lt"/>
          <a:ea typeface="+mn-ea"/>
          <a:cs typeface="+mn-cs"/>
        </a:defRPr>
      </a:lvl8pPr>
      <a:lvl9pPr marL="3704466" algn="l" defTabSz="926116" rtl="0" eaLnBrk="1" latinLnBrk="0" hangingPunct="1">
        <a:defRPr sz="182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p15:clr>
            <a:srgbClr val="F26B43"/>
          </p15:clr>
        </p15:guide>
        <p15:guide id="2" pos="265">
          <p15:clr>
            <a:srgbClr val="F26B43"/>
          </p15:clr>
        </p15:guide>
        <p15:guide id="3" pos="607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quarter" idx="10"/>
          </p:nvPr>
        </p:nvSpPr>
        <p:spPr>
          <a:xfrm>
            <a:off x="515106" y="1052216"/>
            <a:ext cx="7367653" cy="1218676"/>
          </a:xfrm>
        </p:spPr>
        <p:txBody>
          <a:bodyPr/>
          <a:lstStyle/>
          <a:p>
            <a:pPr>
              <a:lnSpc>
                <a:spcPct val="50000"/>
              </a:lnSpc>
            </a:pPr>
            <a:r>
              <a:rPr lang="en-US" dirty="0"/>
              <a:t>Economic Outlook:</a:t>
            </a:r>
          </a:p>
          <a:p>
            <a:pPr>
              <a:lnSpc>
                <a:spcPct val="50000"/>
              </a:lnSpc>
            </a:pPr>
            <a:endParaRPr lang="en-US" b="0" dirty="0"/>
          </a:p>
          <a:p>
            <a:pPr>
              <a:lnSpc>
                <a:spcPct val="50000"/>
              </a:lnSpc>
            </a:pPr>
            <a:r>
              <a:rPr lang="en-US" b="0" dirty="0"/>
              <a:t>The Inflation Clock Keeps Ticking: Stubbornly Elevated</a:t>
            </a:r>
          </a:p>
          <a:p>
            <a:pPr>
              <a:lnSpc>
                <a:spcPct val="50000"/>
              </a:lnSpc>
            </a:pPr>
            <a:r>
              <a:rPr lang="en-US" b="0" dirty="0"/>
              <a:t>Prices Push Rates Higher for Longer With a Modest Recession </a:t>
            </a:r>
          </a:p>
          <a:p>
            <a:pPr>
              <a:lnSpc>
                <a:spcPct val="50000"/>
              </a:lnSpc>
            </a:pPr>
            <a:endParaRPr lang="en-US" dirty="0"/>
          </a:p>
        </p:txBody>
      </p:sp>
      <p:sp>
        <p:nvSpPr>
          <p:cNvPr id="27" name="Text Placeholder 26"/>
          <p:cNvSpPr>
            <a:spLocks noGrp="1"/>
          </p:cNvSpPr>
          <p:nvPr>
            <p:ph type="body" sz="quarter" idx="12"/>
          </p:nvPr>
        </p:nvSpPr>
        <p:spPr>
          <a:xfrm>
            <a:off x="515106" y="2214143"/>
            <a:ext cx="3632199" cy="507040"/>
          </a:xfrm>
        </p:spPr>
        <p:txBody>
          <a:bodyPr/>
          <a:lstStyle/>
          <a:p>
            <a:pPr>
              <a:spcBef>
                <a:spcPct val="20000"/>
              </a:spcBef>
              <a:defRPr/>
            </a:pPr>
            <a:r>
              <a:rPr lang="en-US" sz="1400" i="1" dirty="0">
                <a:solidFill>
                  <a:srgbClr val="003057"/>
                </a:solidFill>
                <a:latin typeface="Arial" pitchFamily="34" charset="0"/>
                <a:cs typeface="Arial" pitchFamily="34" charset="0"/>
              </a:rPr>
              <a:t>January 2023</a:t>
            </a:r>
          </a:p>
        </p:txBody>
      </p:sp>
      <p:sp>
        <p:nvSpPr>
          <p:cNvPr id="28" name="Text Placeholder 27"/>
          <p:cNvSpPr>
            <a:spLocks noGrp="1"/>
          </p:cNvSpPr>
          <p:nvPr>
            <p:ph type="body" sz="quarter" idx="13"/>
          </p:nvPr>
        </p:nvSpPr>
        <p:spPr/>
        <p:txBody>
          <a:bodyPr/>
          <a:lstStyle/>
          <a:p>
            <a:r>
              <a:rPr lang="en-US" sz="1600" b="1" dirty="0">
                <a:solidFill>
                  <a:srgbClr val="003768"/>
                </a:solidFill>
                <a:ea typeface="ＭＳ Ｐゴシック"/>
                <a:cs typeface="ＭＳ Ｐゴシック"/>
              </a:rPr>
              <a:t>Lindsey M. Piegza, Ph.D.</a:t>
            </a:r>
            <a:endParaRPr lang="en-US" sz="1600" dirty="0"/>
          </a:p>
        </p:txBody>
      </p:sp>
      <p:sp>
        <p:nvSpPr>
          <p:cNvPr id="29" name="Text Placeholder 28"/>
          <p:cNvSpPr>
            <a:spLocks noGrp="1"/>
          </p:cNvSpPr>
          <p:nvPr>
            <p:ph type="body" sz="quarter" idx="14"/>
          </p:nvPr>
        </p:nvSpPr>
        <p:spPr/>
        <p:txBody>
          <a:bodyPr/>
          <a:lstStyle/>
          <a:p>
            <a:r>
              <a:rPr lang="en-US" sz="1600">
                <a:solidFill>
                  <a:srgbClr val="003057"/>
                </a:solidFill>
              </a:rPr>
              <a:t>Chief Economist </a:t>
            </a:r>
            <a:endParaRPr lang="en-US" sz="1600" dirty="0">
              <a:solidFill>
                <a:srgbClr val="003057"/>
              </a:solidFill>
            </a:endParaRPr>
          </a:p>
        </p:txBody>
      </p:sp>
    </p:spTree>
    <p:extLst>
      <p:ext uri="{BB962C8B-B14F-4D97-AF65-F5344CB8AC3E}">
        <p14:creationId xmlns:p14="http://schemas.microsoft.com/office/powerpoint/2010/main" val="1810468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0690" y="1240222"/>
            <a:ext cx="9216000" cy="2180558"/>
          </a:xfrm>
          <a:prstGeom prst="rect">
            <a:avLst/>
          </a:prstGeom>
        </p:spPr>
        <p:txBody>
          <a:bodyPr lIns="0" anchor="b" anchorCtr="0"/>
          <a:lstStyle>
            <a:lvl1pPr algn="l" defTabSz="928456" rtl="0" eaLnBrk="1" latinLnBrk="0" hangingPunct="1">
              <a:lnSpc>
                <a:spcPct val="90000"/>
              </a:lnSpc>
              <a:spcBef>
                <a:spcPct val="0"/>
              </a:spcBef>
              <a:buNone/>
              <a:defRPr sz="1800" b="1" kern="1200">
                <a:solidFill>
                  <a:schemeClr val="accent1"/>
                </a:solidFill>
                <a:latin typeface="Meta Offc" panose="020B0504030101020102" pitchFamily="34" charset="0"/>
                <a:ea typeface="+mj-ea"/>
                <a:cs typeface="+mj-cs"/>
              </a:defRPr>
            </a:lvl1pPr>
          </a:lstStyle>
          <a:p>
            <a:r>
              <a:rPr lang="en-US" sz="2800" dirty="0"/>
              <a:t>Monetary Policy, Inflation and Growth</a:t>
            </a:r>
          </a:p>
          <a:p>
            <a:endParaRPr lang="en-US" sz="2800" dirty="0"/>
          </a:p>
          <a:p>
            <a:r>
              <a:rPr lang="en-US" sz="2800" b="0" i="1" dirty="0"/>
              <a:t>A slower ascent in policy results in ultimately higher rates as inflation remains elevated amid a modest technical recession.</a:t>
            </a:r>
          </a:p>
        </p:txBody>
      </p:sp>
    </p:spTree>
    <p:extLst>
      <p:ext uri="{BB962C8B-B14F-4D97-AF65-F5344CB8AC3E}">
        <p14:creationId xmlns:p14="http://schemas.microsoft.com/office/powerpoint/2010/main" val="2791286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eta Offc Medium" panose="020B0604030101020102" pitchFamily="34" charset="0"/>
              </a:rPr>
              <a:t>Inflation Remains Elevated with Core Services Pushing Higher</a:t>
            </a:r>
          </a:p>
        </p:txBody>
      </p:sp>
      <p:sp>
        <p:nvSpPr>
          <p:cNvPr id="4" name="Rectangle 3"/>
          <p:cNvSpPr/>
          <p:nvPr/>
        </p:nvSpPr>
        <p:spPr>
          <a:xfrm>
            <a:off x="432087" y="1898325"/>
            <a:ext cx="2659457" cy="35394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The CPI fell 0.1% in December but rose 6.5% over the past 12 months, down from the 7.1% annual increase reported in November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The core CPI rose 0.3% in December and 5.7% year-over-year, down from the 6.0% annual gain in November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Core services, on the other hand, continues to push higher, up 7.0% year-over-year in December, following a 6.8% annual increase in November</a:t>
            </a:r>
          </a:p>
        </p:txBody>
      </p:sp>
      <p:pic>
        <p:nvPicPr>
          <p:cNvPr id="3" name="Picture 2"/>
          <p:cNvPicPr>
            <a:picLocks noChangeAspect="1"/>
          </p:cNvPicPr>
          <p:nvPr/>
        </p:nvPicPr>
        <p:blipFill>
          <a:blip r:embed="rId3"/>
          <a:stretch>
            <a:fillRect/>
          </a:stretch>
        </p:blipFill>
        <p:spPr>
          <a:xfrm>
            <a:off x="3226676" y="1003016"/>
            <a:ext cx="6831724" cy="5765646"/>
          </a:xfrm>
          <a:prstGeom prst="rect">
            <a:avLst/>
          </a:prstGeom>
        </p:spPr>
      </p:pic>
      <p:sp>
        <p:nvSpPr>
          <p:cNvPr id="7" name="Oval 6"/>
          <p:cNvSpPr/>
          <p:nvPr/>
        </p:nvSpPr>
        <p:spPr>
          <a:xfrm>
            <a:off x="8973152" y="2354317"/>
            <a:ext cx="955259" cy="1040524"/>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Tree>
    <p:extLst>
      <p:ext uri="{BB962C8B-B14F-4D97-AF65-F5344CB8AC3E}">
        <p14:creationId xmlns:p14="http://schemas.microsoft.com/office/powerpoint/2010/main" val="331764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87" y="1257192"/>
            <a:ext cx="2659457" cy="5909310"/>
          </a:xfrm>
          <a:prstGeom prst="rect">
            <a:avLst/>
          </a:prstGeom>
        </p:spPr>
        <p:txBody>
          <a:bodyPr wrap="square">
            <a:spAutoFit/>
          </a:bodyPr>
          <a:lstStyle/>
          <a:p>
            <a:pPr lvl="0">
              <a:defRPr/>
            </a:pPr>
            <a:r>
              <a:rPr lang="en-US" sz="1400" dirty="0">
                <a:solidFill>
                  <a:srgbClr val="000000"/>
                </a:solidFill>
              </a:rPr>
              <a:t>At the Nov. press conference, Chairman Powell was clear that the risk isn’t that the Fed overtightens but that they do too little to control inflation</a:t>
            </a:r>
          </a:p>
          <a:p>
            <a:pPr lvl="0">
              <a:defRPr/>
            </a:pPr>
            <a:endParaRPr lang="en-US" sz="1400" dirty="0">
              <a:solidFill>
                <a:srgbClr val="000000"/>
              </a:solidFill>
            </a:endParaRPr>
          </a:p>
          <a:p>
            <a:pPr lvl="0">
              <a:defRPr/>
            </a:pPr>
            <a:r>
              <a:rPr lang="en-US" sz="1400" dirty="0">
                <a:solidFill>
                  <a:srgbClr val="000000"/>
                </a:solidFill>
              </a:rPr>
              <a:t>The Committee revised up its forecast for rates by 230bps since the initial March forecast</a:t>
            </a:r>
          </a:p>
          <a:p>
            <a:pPr lvl="0">
              <a:defRPr/>
            </a:pPr>
            <a:endParaRPr lang="en-US" sz="1400" dirty="0">
              <a:solidFill>
                <a:srgbClr val="000000"/>
              </a:solidFill>
            </a:endParaRPr>
          </a:p>
          <a:p>
            <a:pPr>
              <a:defRPr/>
            </a:pPr>
            <a:r>
              <a:rPr lang="en-US" sz="1400" dirty="0">
                <a:solidFill>
                  <a:srgbClr val="000000"/>
                </a:solidFill>
              </a:rPr>
              <a:t>With inflation stubbornly elevated, the Fed revised expectations higher – for both rates and inflation – a fourth time in the final SEP release of 2022</a:t>
            </a: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a:p>
            <a:pPr lvl="0">
              <a:defRPr/>
            </a:pPr>
            <a:endParaRPr lang="en-US" sz="1400" dirty="0">
              <a:solidFill>
                <a:srgbClr val="000000"/>
              </a:solidFill>
            </a:endParaRPr>
          </a:p>
        </p:txBody>
      </p:sp>
      <p:sp>
        <p:nvSpPr>
          <p:cNvPr id="6" name="Text Box 3"/>
          <p:cNvSpPr txBox="1"/>
          <p:nvPr/>
        </p:nvSpPr>
        <p:spPr>
          <a:xfrm>
            <a:off x="8450317" y="1103586"/>
            <a:ext cx="578070" cy="4624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b="1">
                <a:solidFill>
                  <a:srgbClr val="FFC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3163956" y="991752"/>
            <a:ext cx="6894444" cy="577691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769788507"/>
              </p:ext>
            </p:extLst>
          </p:nvPr>
        </p:nvGraphicFramePr>
        <p:xfrm>
          <a:off x="463240" y="4838529"/>
          <a:ext cx="2587044" cy="1828916"/>
        </p:xfrm>
        <a:graphic>
          <a:graphicData uri="http://schemas.openxmlformats.org/drawingml/2006/table">
            <a:tbl>
              <a:tblPr firstRow="1" bandRow="1">
                <a:tableStyleId>{5C22544A-7EE6-4342-B048-85BDC9FD1C3A}</a:tableStyleId>
              </a:tblPr>
              <a:tblGrid>
                <a:gridCol w="862348">
                  <a:extLst>
                    <a:ext uri="{9D8B030D-6E8A-4147-A177-3AD203B41FA5}">
                      <a16:colId xmlns:a16="http://schemas.microsoft.com/office/drawing/2014/main" val="3402091244"/>
                    </a:ext>
                  </a:extLst>
                </a:gridCol>
                <a:gridCol w="862348">
                  <a:extLst>
                    <a:ext uri="{9D8B030D-6E8A-4147-A177-3AD203B41FA5}">
                      <a16:colId xmlns:a16="http://schemas.microsoft.com/office/drawing/2014/main" val="2662898414"/>
                    </a:ext>
                  </a:extLst>
                </a:gridCol>
                <a:gridCol w="862348">
                  <a:extLst>
                    <a:ext uri="{9D8B030D-6E8A-4147-A177-3AD203B41FA5}">
                      <a16:colId xmlns:a16="http://schemas.microsoft.com/office/drawing/2014/main" val="2348659444"/>
                    </a:ext>
                  </a:extLst>
                </a:gridCol>
              </a:tblGrid>
              <a:tr h="342929">
                <a:tc>
                  <a:txBody>
                    <a:bodyPr/>
                    <a:lstStyle/>
                    <a:p>
                      <a:r>
                        <a:rPr lang="en-US" sz="1200" dirty="0"/>
                        <a:t>SEP</a:t>
                      </a:r>
                    </a:p>
                  </a:txBody>
                  <a:tcPr/>
                </a:tc>
                <a:tc>
                  <a:txBody>
                    <a:bodyPr/>
                    <a:lstStyle/>
                    <a:p>
                      <a:r>
                        <a:rPr lang="en-US" sz="1200" dirty="0"/>
                        <a:t>Terminal FF Rate</a:t>
                      </a:r>
                    </a:p>
                  </a:txBody>
                  <a:tcPr/>
                </a:tc>
                <a:tc>
                  <a:txBody>
                    <a:bodyPr/>
                    <a:lstStyle/>
                    <a:p>
                      <a:r>
                        <a:rPr lang="en-US" sz="1200" dirty="0"/>
                        <a:t>PCE </a:t>
                      </a:r>
                    </a:p>
                  </a:txBody>
                  <a:tcPr/>
                </a:tc>
                <a:extLst>
                  <a:ext uri="{0D108BD9-81ED-4DB2-BD59-A6C34878D82A}">
                    <a16:rowId xmlns:a16="http://schemas.microsoft.com/office/drawing/2014/main" val="588915883"/>
                  </a:ext>
                </a:extLst>
              </a:tr>
              <a:tr h="342929">
                <a:tc>
                  <a:txBody>
                    <a:bodyPr/>
                    <a:lstStyle/>
                    <a:p>
                      <a:r>
                        <a:rPr lang="en-US" sz="1200" dirty="0">
                          <a:solidFill>
                            <a:srgbClr val="000000"/>
                          </a:solidFill>
                        </a:rPr>
                        <a:t>Mar. 15</a:t>
                      </a:r>
                    </a:p>
                  </a:txBody>
                  <a:tcPr/>
                </a:tc>
                <a:tc>
                  <a:txBody>
                    <a:bodyPr/>
                    <a:lstStyle/>
                    <a:p>
                      <a:r>
                        <a:rPr lang="en-US" sz="1200" dirty="0">
                          <a:solidFill>
                            <a:srgbClr val="000000"/>
                          </a:solidFill>
                        </a:rPr>
                        <a:t>2.8%</a:t>
                      </a:r>
                    </a:p>
                  </a:txBody>
                  <a:tcPr/>
                </a:tc>
                <a:tc>
                  <a:txBody>
                    <a:bodyPr/>
                    <a:lstStyle/>
                    <a:p>
                      <a:r>
                        <a:rPr lang="en-US" sz="1200" dirty="0">
                          <a:solidFill>
                            <a:srgbClr val="000000"/>
                          </a:solidFill>
                        </a:rPr>
                        <a:t>4.3%</a:t>
                      </a:r>
                    </a:p>
                  </a:txBody>
                  <a:tcPr/>
                </a:tc>
                <a:extLst>
                  <a:ext uri="{0D108BD9-81ED-4DB2-BD59-A6C34878D82A}">
                    <a16:rowId xmlns:a16="http://schemas.microsoft.com/office/drawing/2014/main" val="2854904519"/>
                  </a:ext>
                </a:extLst>
              </a:tr>
              <a:tr h="342929">
                <a:tc>
                  <a:txBody>
                    <a:bodyPr/>
                    <a:lstStyle/>
                    <a:p>
                      <a:r>
                        <a:rPr lang="en-US" sz="1200" dirty="0">
                          <a:solidFill>
                            <a:srgbClr val="000000"/>
                          </a:solidFill>
                        </a:rPr>
                        <a:t>Jun. 15</a:t>
                      </a:r>
                    </a:p>
                  </a:txBody>
                  <a:tcPr/>
                </a:tc>
                <a:tc>
                  <a:txBody>
                    <a:bodyPr/>
                    <a:lstStyle/>
                    <a:p>
                      <a:r>
                        <a:rPr lang="en-US" sz="1200" dirty="0">
                          <a:solidFill>
                            <a:srgbClr val="000000"/>
                          </a:solidFill>
                        </a:rPr>
                        <a:t>3.8%</a:t>
                      </a:r>
                    </a:p>
                  </a:txBody>
                  <a:tcPr/>
                </a:tc>
                <a:tc>
                  <a:txBody>
                    <a:bodyPr/>
                    <a:lstStyle/>
                    <a:p>
                      <a:r>
                        <a:rPr lang="en-US" sz="1200" dirty="0">
                          <a:solidFill>
                            <a:srgbClr val="000000"/>
                          </a:solidFill>
                        </a:rPr>
                        <a:t>5.2%</a:t>
                      </a:r>
                    </a:p>
                  </a:txBody>
                  <a:tcPr/>
                </a:tc>
                <a:extLst>
                  <a:ext uri="{0D108BD9-81ED-4DB2-BD59-A6C34878D82A}">
                    <a16:rowId xmlns:a16="http://schemas.microsoft.com/office/drawing/2014/main" val="753893435"/>
                  </a:ext>
                </a:extLst>
              </a:tr>
              <a:tr h="342929">
                <a:tc>
                  <a:txBody>
                    <a:bodyPr/>
                    <a:lstStyle/>
                    <a:p>
                      <a:r>
                        <a:rPr lang="en-US" sz="1200" dirty="0">
                          <a:solidFill>
                            <a:srgbClr val="000000"/>
                          </a:solidFill>
                        </a:rPr>
                        <a:t>Sep. 21</a:t>
                      </a:r>
                    </a:p>
                  </a:txBody>
                  <a:tcPr/>
                </a:tc>
                <a:tc>
                  <a:txBody>
                    <a:bodyPr/>
                    <a:lstStyle/>
                    <a:p>
                      <a:r>
                        <a:rPr lang="en-US" sz="1200" dirty="0">
                          <a:solidFill>
                            <a:srgbClr val="000000"/>
                          </a:solidFill>
                        </a:rPr>
                        <a:t>4.6%</a:t>
                      </a:r>
                    </a:p>
                  </a:txBody>
                  <a:tcPr/>
                </a:tc>
                <a:tc>
                  <a:txBody>
                    <a:bodyPr/>
                    <a:lstStyle/>
                    <a:p>
                      <a:r>
                        <a:rPr lang="en-US" sz="1200" dirty="0">
                          <a:solidFill>
                            <a:srgbClr val="000000"/>
                          </a:solidFill>
                        </a:rPr>
                        <a:t>5.4%</a:t>
                      </a:r>
                    </a:p>
                  </a:txBody>
                  <a:tcPr/>
                </a:tc>
                <a:extLst>
                  <a:ext uri="{0D108BD9-81ED-4DB2-BD59-A6C34878D82A}">
                    <a16:rowId xmlns:a16="http://schemas.microsoft.com/office/drawing/2014/main" val="1123420070"/>
                  </a:ext>
                </a:extLst>
              </a:tr>
              <a:tr h="342929">
                <a:tc>
                  <a:txBody>
                    <a:bodyPr/>
                    <a:lstStyle/>
                    <a:p>
                      <a:r>
                        <a:rPr lang="en-US" sz="1200" dirty="0">
                          <a:solidFill>
                            <a:srgbClr val="000000"/>
                          </a:solidFill>
                        </a:rPr>
                        <a:t>Dec. 14</a:t>
                      </a:r>
                    </a:p>
                  </a:txBody>
                  <a:tcPr/>
                </a:tc>
                <a:tc>
                  <a:txBody>
                    <a:bodyPr/>
                    <a:lstStyle/>
                    <a:p>
                      <a:r>
                        <a:rPr lang="en-US" sz="1200" dirty="0">
                          <a:solidFill>
                            <a:srgbClr val="000000"/>
                          </a:solidFill>
                        </a:rPr>
                        <a:t>5.1%</a:t>
                      </a:r>
                    </a:p>
                  </a:txBody>
                  <a:tcPr/>
                </a:tc>
                <a:tc>
                  <a:txBody>
                    <a:bodyPr/>
                    <a:lstStyle/>
                    <a:p>
                      <a:r>
                        <a:rPr lang="en-US" sz="1200" dirty="0">
                          <a:solidFill>
                            <a:srgbClr val="000000"/>
                          </a:solidFill>
                        </a:rPr>
                        <a:t>5.6%</a:t>
                      </a:r>
                    </a:p>
                  </a:txBody>
                  <a:tcPr/>
                </a:tc>
                <a:extLst>
                  <a:ext uri="{0D108BD9-81ED-4DB2-BD59-A6C34878D82A}">
                    <a16:rowId xmlns:a16="http://schemas.microsoft.com/office/drawing/2014/main" val="3165913747"/>
                  </a:ext>
                </a:extLst>
              </a:tr>
            </a:tbl>
          </a:graphicData>
        </a:graphic>
      </p:graphicFrame>
      <p:sp>
        <p:nvSpPr>
          <p:cNvPr id="10"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Consistently Higher Fed Forecast for Terminal Rate</a:t>
            </a:r>
          </a:p>
        </p:txBody>
      </p:sp>
    </p:spTree>
    <p:extLst>
      <p:ext uri="{BB962C8B-B14F-4D97-AF65-F5344CB8AC3E}">
        <p14:creationId xmlns:p14="http://schemas.microsoft.com/office/powerpoint/2010/main" val="2118773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3195145" y="1019831"/>
            <a:ext cx="6863255" cy="5780362"/>
          </a:xfrm>
          <a:prstGeom prst="rect">
            <a:avLst/>
          </a:prstGeom>
          <a:noFill/>
          <a:ln>
            <a:noFill/>
          </a:ln>
        </p:spPr>
      </p:pic>
      <p:sp>
        <p:nvSpPr>
          <p:cNvPr id="4" name="Rectangle 3"/>
          <p:cNvSpPr/>
          <p:nvPr/>
        </p:nvSpPr>
        <p:spPr>
          <a:xfrm>
            <a:off x="421200" y="1671346"/>
            <a:ext cx="2670343" cy="4185761"/>
          </a:xfrm>
          <a:prstGeom prst="rect">
            <a:avLst/>
          </a:prstGeom>
        </p:spPr>
        <p:txBody>
          <a:bodyPr wrap="square">
            <a:spAutoFit/>
          </a:bodyPr>
          <a:lstStyle/>
          <a:p>
            <a:pPr lvl="0">
              <a:defRPr/>
            </a:pPr>
            <a:r>
              <a:rPr lang="en-US" sz="1400" dirty="0">
                <a:solidFill>
                  <a:srgbClr val="000000"/>
                </a:solidFill>
              </a:rPr>
              <a:t>As the Fed seeks to achieve a </a:t>
            </a:r>
            <a:r>
              <a:rPr lang="en-US" sz="1400" i="1" dirty="0">
                <a:solidFill>
                  <a:srgbClr val="000000"/>
                </a:solidFill>
              </a:rPr>
              <a:t>“sufficiently restrictive” </a:t>
            </a:r>
            <a:r>
              <a:rPr lang="en-US" sz="1400" dirty="0">
                <a:solidFill>
                  <a:srgbClr val="000000"/>
                </a:solidFill>
              </a:rPr>
              <a:t>level of policy to reinstate the Committee’s desired condition of stable prices, the still-elevated level of inflation is not yet convincing that policy has moved into the proper range even under the most generous or optimistic assumptions</a:t>
            </a:r>
          </a:p>
          <a:p>
            <a:pPr lvl="0">
              <a:defRPr/>
            </a:pPr>
            <a:endParaRPr lang="en-US" sz="1400" dirty="0">
              <a:solidFill>
                <a:srgbClr val="000000"/>
              </a:solidFill>
            </a:endParaRPr>
          </a:p>
          <a:p>
            <a:pPr lvl="0">
              <a:defRPr/>
            </a:pPr>
            <a:r>
              <a:rPr lang="en-US" sz="1400" dirty="0">
                <a:solidFill>
                  <a:srgbClr val="000000"/>
                </a:solidFill>
              </a:rPr>
              <a:t>Policy officials have predicted a meaningful pullback in prices for the better part of the past two years that has failed to materialize, suggesting an under-appreciation for the complicated nature of supply-side pressures</a:t>
            </a:r>
          </a:p>
        </p:txBody>
      </p:sp>
      <p:sp>
        <p:nvSpPr>
          <p:cNvPr id="7" name="Title 1"/>
          <p:cNvSpPr>
            <a:spLocks noGrp="1"/>
          </p:cNvSpPr>
          <p:nvPr>
            <p:ph type="title"/>
          </p:nvPr>
        </p:nvSpPr>
        <p:spPr>
          <a:xfrm>
            <a:off x="421200" y="186647"/>
            <a:ext cx="9216000" cy="569279"/>
          </a:xfrm>
        </p:spPr>
        <p:txBody>
          <a:bodyPr/>
          <a:lstStyle/>
          <a:p>
            <a:r>
              <a:rPr lang="en-US" dirty="0"/>
              <a:t>Inflation Remains the Primary Driver of the Fed’s Policy Directive</a:t>
            </a:r>
          </a:p>
        </p:txBody>
      </p:sp>
    </p:spTree>
    <p:extLst>
      <p:ext uri="{BB962C8B-B14F-4D97-AF65-F5344CB8AC3E}">
        <p14:creationId xmlns:p14="http://schemas.microsoft.com/office/powerpoint/2010/main" val="295009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85" y="1198545"/>
            <a:ext cx="2659457" cy="547842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The Fed has vowed to raise rates enough to root out inflation but will it work?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T</a:t>
            </a:r>
            <a:r>
              <a:rPr kumimoji="0" lang="en-US" sz="1400" b="0" i="0" u="none" strike="noStrike" kern="1200" cap="none" spc="0" normalizeH="0" baseline="0" noProof="0" dirty="0" err="1">
                <a:ln>
                  <a:noFill/>
                </a:ln>
                <a:solidFill>
                  <a:srgbClr val="000000"/>
                </a:solidFill>
                <a:effectLst/>
                <a:uLnTx/>
                <a:uFillTx/>
                <a:latin typeface="Meta Offc"/>
                <a:ea typeface="+mn-ea"/>
                <a:cs typeface="+mn-cs"/>
              </a:rPr>
              <a:t>ypically</a:t>
            </a:r>
            <a:r>
              <a:rPr kumimoji="0" lang="en-US" sz="1400" b="0" i="0" u="none" strike="noStrike" kern="1200" cap="none" spc="0" normalizeH="0" baseline="0" noProof="0" dirty="0">
                <a:ln>
                  <a:noFill/>
                </a:ln>
                <a:solidFill>
                  <a:srgbClr val="000000"/>
                </a:solidFill>
                <a:effectLst/>
                <a:uLnTx/>
                <a:uFillTx/>
                <a:latin typeface="Meta Offc"/>
                <a:ea typeface="+mn-ea"/>
                <a:cs typeface="+mn-cs"/>
              </a:rPr>
              <a:t>, the Fed raises rates when the economy is overheating versus struggling to gain legs post-pandemic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The majority of price pressures stem from supply side constraints, limiting impact of Fed rate hikes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With an aggressive rate path, growth is likely to slow further into recession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GDP rose </a:t>
            </a:r>
            <a:r>
              <a:rPr lang="en-US" sz="1400" b="1" dirty="0">
                <a:solidFill>
                  <a:srgbClr val="000000"/>
                </a:solidFill>
                <a:latin typeface="Meta Offc"/>
              </a:rPr>
              <a:t>3.2</a:t>
            </a:r>
            <a:r>
              <a:rPr kumimoji="0" lang="en-US" sz="1400" b="1" i="0" u="none" strike="noStrike" kern="1200" cap="none" spc="0" normalizeH="0" baseline="0" noProof="0" dirty="0">
                <a:ln>
                  <a:noFill/>
                </a:ln>
                <a:solidFill>
                  <a:srgbClr val="000000"/>
                </a:solidFill>
                <a:effectLst/>
                <a:uLnTx/>
                <a:uFillTx/>
                <a:latin typeface="Meta Offc"/>
                <a:ea typeface="+mn-ea"/>
                <a:cs typeface="+mn-cs"/>
              </a:rPr>
              <a:t>%</a:t>
            </a:r>
            <a:r>
              <a:rPr kumimoji="0" lang="en-US" sz="1400" b="0" i="0" u="none" strike="noStrike" kern="1200" cap="none" spc="0" normalizeH="0" baseline="0" noProof="0" dirty="0">
                <a:ln>
                  <a:noFill/>
                </a:ln>
                <a:solidFill>
                  <a:srgbClr val="000000"/>
                </a:solidFill>
                <a:effectLst/>
                <a:uLnTx/>
                <a:uFillTx/>
                <a:latin typeface="Meta Offc"/>
                <a:ea typeface="+mn-ea"/>
                <a:cs typeface="+mn-cs"/>
              </a:rPr>
              <a:t> in Q3 2022, following two consecutive quarters of decline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Excluding trade and inventories, final sales to domestic purchasers rose </a:t>
            </a:r>
            <a:r>
              <a:rPr lang="en-US" sz="1400" b="1" dirty="0">
                <a:solidFill>
                  <a:srgbClr val="000000"/>
                </a:solidFill>
                <a:latin typeface="Meta Offc"/>
              </a:rPr>
              <a:t>1.5</a:t>
            </a:r>
            <a:r>
              <a:rPr kumimoji="0" lang="en-US" sz="1400" b="1" i="0" u="none" strike="noStrike" kern="1200" cap="none" spc="0" normalizeH="0" baseline="0" noProof="0" dirty="0">
                <a:ln>
                  <a:noFill/>
                </a:ln>
                <a:solidFill>
                  <a:srgbClr val="000000"/>
                </a:solidFill>
                <a:effectLst/>
                <a:uLnTx/>
                <a:uFillTx/>
                <a:latin typeface="Meta Offc"/>
                <a:ea typeface="+mn-ea"/>
                <a:cs typeface="+mn-cs"/>
              </a:rPr>
              <a:t>%</a:t>
            </a:r>
          </a:p>
        </p:txBody>
      </p:sp>
      <p:pic>
        <p:nvPicPr>
          <p:cNvPr id="3" name="Picture 2"/>
          <p:cNvPicPr>
            <a:picLocks noChangeAspect="1"/>
          </p:cNvPicPr>
          <p:nvPr/>
        </p:nvPicPr>
        <p:blipFill>
          <a:blip r:embed="rId3"/>
          <a:stretch>
            <a:fillRect/>
          </a:stretch>
        </p:blipFill>
        <p:spPr>
          <a:xfrm>
            <a:off x="3226676" y="960247"/>
            <a:ext cx="6831724" cy="5829436"/>
          </a:xfrm>
          <a:prstGeom prst="rect">
            <a:avLst/>
          </a:prstGeom>
        </p:spPr>
      </p:pic>
      <p:sp>
        <p:nvSpPr>
          <p:cNvPr id="6"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U.S. Economy Showing Signs of Weakness</a:t>
            </a:r>
          </a:p>
        </p:txBody>
      </p:sp>
    </p:spTree>
    <p:extLst>
      <p:ext uri="{BB962C8B-B14F-4D97-AF65-F5344CB8AC3E}">
        <p14:creationId xmlns:p14="http://schemas.microsoft.com/office/powerpoint/2010/main" val="3844840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237186" y="872360"/>
            <a:ext cx="6821215" cy="5917324"/>
          </a:xfrm>
          <a:prstGeom prst="rect">
            <a:avLst/>
          </a:prstGeom>
        </p:spPr>
      </p:pic>
      <p:sp>
        <p:nvSpPr>
          <p:cNvPr id="5" name="Rectangle 4"/>
          <p:cNvSpPr/>
          <p:nvPr/>
        </p:nvSpPr>
        <p:spPr>
          <a:xfrm>
            <a:off x="432085" y="2848666"/>
            <a:ext cx="2659457" cy="160043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000000"/>
                </a:solidFill>
                <a:latin typeface="Meta Offc"/>
              </a:rPr>
              <a:t>The short end of the curve will continue to move higher along with the Fed, while the long end will struggle to keep up with the Fed as policy intentionally tightens us into or further into a recession</a:t>
            </a:r>
            <a:endParaRPr kumimoji="0" lang="en-US" sz="1400" b="1" i="0" u="none" strike="noStrike" kern="1200" cap="none" spc="0" normalizeH="0" baseline="0" noProof="0" dirty="0">
              <a:ln>
                <a:noFill/>
              </a:ln>
              <a:solidFill>
                <a:srgbClr val="000000"/>
              </a:solidFill>
              <a:effectLst/>
              <a:uLnTx/>
              <a:uFillTx/>
              <a:latin typeface="Meta Offc"/>
              <a:ea typeface="+mn-ea"/>
              <a:cs typeface="+mn-cs"/>
            </a:endParaRPr>
          </a:p>
        </p:txBody>
      </p:sp>
      <p:sp>
        <p:nvSpPr>
          <p:cNvPr id="6"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What Does This Mean for Rates?</a:t>
            </a:r>
          </a:p>
        </p:txBody>
      </p:sp>
    </p:spTree>
    <p:extLst>
      <p:ext uri="{BB962C8B-B14F-4D97-AF65-F5344CB8AC3E}">
        <p14:creationId xmlns:p14="http://schemas.microsoft.com/office/powerpoint/2010/main" val="1717925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0690" y="1240222"/>
            <a:ext cx="9216000" cy="2180558"/>
          </a:xfrm>
          <a:prstGeom prst="rect">
            <a:avLst/>
          </a:prstGeom>
        </p:spPr>
        <p:txBody>
          <a:bodyPr lIns="0" anchor="b" anchorCtr="0"/>
          <a:lstStyle>
            <a:lvl1pPr algn="l" defTabSz="928456" rtl="0" eaLnBrk="1" latinLnBrk="0" hangingPunct="1">
              <a:lnSpc>
                <a:spcPct val="90000"/>
              </a:lnSpc>
              <a:spcBef>
                <a:spcPct val="0"/>
              </a:spcBef>
              <a:buNone/>
              <a:defRPr sz="1800" b="1" kern="1200">
                <a:solidFill>
                  <a:schemeClr val="accent1"/>
                </a:solidFill>
                <a:latin typeface="Meta Offc" panose="020B0504030101020102" pitchFamily="34" charset="0"/>
                <a:ea typeface="+mj-ea"/>
                <a:cs typeface="+mj-cs"/>
              </a:defRPr>
            </a:lvl1pPr>
          </a:lstStyle>
          <a:p>
            <a:r>
              <a:rPr lang="en-US" sz="2800" dirty="0"/>
              <a:t>Fiscal Policy and Market Dysfunction </a:t>
            </a:r>
          </a:p>
          <a:p>
            <a:endParaRPr lang="en-US" sz="2800" dirty="0"/>
          </a:p>
          <a:p>
            <a:r>
              <a:rPr lang="en-US" sz="2800" b="0" i="1" dirty="0"/>
              <a:t>A growing disconnect between monetary and fiscal policy compounds the challenge for the Fed to maintain orderly markets and tackle inflation.</a:t>
            </a:r>
          </a:p>
        </p:txBody>
      </p:sp>
    </p:spTree>
    <p:extLst>
      <p:ext uri="{BB962C8B-B14F-4D97-AF65-F5344CB8AC3E}">
        <p14:creationId xmlns:p14="http://schemas.microsoft.com/office/powerpoint/2010/main" val="2831931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1200" y="1839512"/>
            <a:ext cx="2670343" cy="3970318"/>
          </a:xfrm>
          <a:prstGeom prst="rect">
            <a:avLst/>
          </a:prstGeom>
        </p:spPr>
        <p:txBody>
          <a:bodyPr wrap="square">
            <a:spAutoFit/>
          </a:bodyPr>
          <a:lstStyle/>
          <a:p>
            <a:pPr lvl="0">
              <a:defRPr/>
            </a:pPr>
            <a:r>
              <a:rPr lang="en-US" sz="1400" dirty="0">
                <a:solidFill>
                  <a:srgbClr val="000000"/>
                </a:solidFill>
              </a:rPr>
              <a:t>In FY 2022, the federal government ran a deficit of $1.38 trillion</a:t>
            </a:r>
          </a:p>
          <a:p>
            <a:pPr lvl="0">
              <a:defRPr/>
            </a:pPr>
            <a:endParaRPr lang="en-US" sz="1400" dirty="0">
              <a:solidFill>
                <a:srgbClr val="000000"/>
              </a:solidFill>
            </a:endParaRPr>
          </a:p>
          <a:p>
            <a:pPr lvl="0">
              <a:defRPr/>
            </a:pPr>
            <a:r>
              <a:rPr lang="en-US" sz="1400" dirty="0">
                <a:solidFill>
                  <a:srgbClr val="000000"/>
                </a:solidFill>
              </a:rPr>
              <a:t>The deficit for FY23, of course, will be markedly less than the year prior given the significant reduction in outlays from the waning federal response to the pandemic</a:t>
            </a:r>
          </a:p>
          <a:p>
            <a:pPr lvl="0">
              <a:defRPr/>
            </a:pPr>
            <a:endParaRPr lang="en-US" sz="1400" dirty="0">
              <a:solidFill>
                <a:srgbClr val="000000"/>
              </a:solidFill>
            </a:endParaRPr>
          </a:p>
          <a:p>
            <a:pPr lvl="0">
              <a:defRPr/>
            </a:pPr>
            <a:r>
              <a:rPr lang="en-US" sz="1400" dirty="0">
                <a:solidFill>
                  <a:srgbClr val="000000"/>
                </a:solidFill>
              </a:rPr>
              <a:t>Total public debt outstanding rose from $28T in FY 2021 to $31T in FY 2022, an all-time high</a:t>
            </a:r>
          </a:p>
          <a:p>
            <a:pPr lvl="0">
              <a:defRPr/>
            </a:pPr>
            <a:endParaRPr lang="en-US" sz="1400" dirty="0">
              <a:solidFill>
                <a:srgbClr val="000000"/>
              </a:solidFill>
            </a:endParaRPr>
          </a:p>
          <a:p>
            <a:pPr lvl="0">
              <a:defRPr/>
            </a:pPr>
            <a:r>
              <a:rPr lang="en-US" sz="1400" dirty="0">
                <a:solidFill>
                  <a:srgbClr val="000000"/>
                </a:solidFill>
              </a:rPr>
              <a:t>Total public debt is forecasted to reach over $40T by 2032</a:t>
            </a:r>
          </a:p>
        </p:txBody>
      </p:sp>
      <p:pic>
        <p:nvPicPr>
          <p:cNvPr id="4" name="Picture 3"/>
          <p:cNvPicPr>
            <a:picLocks noChangeAspect="1"/>
          </p:cNvPicPr>
          <p:nvPr/>
        </p:nvPicPr>
        <p:blipFill>
          <a:blip r:embed="rId2"/>
          <a:stretch>
            <a:fillRect/>
          </a:stretch>
        </p:blipFill>
        <p:spPr>
          <a:xfrm>
            <a:off x="3195145" y="891212"/>
            <a:ext cx="6863255" cy="5824898"/>
          </a:xfrm>
          <a:prstGeom prst="rect">
            <a:avLst/>
          </a:prstGeom>
        </p:spPr>
      </p:pic>
      <p:sp>
        <p:nvSpPr>
          <p:cNvPr id="8" name="TextBox 7"/>
          <p:cNvSpPr txBox="1"/>
          <p:nvPr/>
        </p:nvSpPr>
        <p:spPr>
          <a:xfrm>
            <a:off x="8313683" y="1040926"/>
            <a:ext cx="1134487" cy="523220"/>
          </a:xfrm>
          <a:prstGeom prst="rect">
            <a:avLst/>
          </a:prstGeom>
          <a:noFill/>
        </p:spPr>
        <p:txBody>
          <a:bodyPr wrap="square" rtlCol="0">
            <a:spAutoFit/>
          </a:bodyPr>
          <a:lstStyle/>
          <a:p>
            <a:r>
              <a:rPr lang="en-US" sz="1400" dirty="0">
                <a:solidFill>
                  <a:srgbClr val="000000"/>
                </a:solidFill>
                <a:latin typeface="Arial Narrow" panose="020B0606020202030204" pitchFamily="34" charset="0"/>
              </a:rPr>
              <a:t>Forecast by 2032: $40.2T</a:t>
            </a:r>
          </a:p>
        </p:txBody>
      </p:sp>
      <p:sp>
        <p:nvSpPr>
          <p:cNvPr id="7"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U.S. Debt Rises to All-Time High: $31T vs. $25T Economy</a:t>
            </a:r>
          </a:p>
        </p:txBody>
      </p:sp>
    </p:spTree>
    <p:extLst>
      <p:ext uri="{BB962C8B-B14F-4D97-AF65-F5344CB8AC3E}">
        <p14:creationId xmlns:p14="http://schemas.microsoft.com/office/powerpoint/2010/main" val="3161212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212193" y="916540"/>
            <a:ext cx="6846207" cy="5747019"/>
          </a:xfrm>
          <a:prstGeom prst="rect">
            <a:avLst/>
          </a:prstGeom>
        </p:spPr>
      </p:pic>
      <p:sp>
        <p:nvSpPr>
          <p:cNvPr id="4" name="Rectangle 3"/>
          <p:cNvSpPr/>
          <p:nvPr/>
        </p:nvSpPr>
        <p:spPr>
          <a:xfrm>
            <a:off x="421200" y="2154822"/>
            <a:ext cx="2670343" cy="310854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Countries are reeling from supply-side constraints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U.S. inflation has been exacerbated by fueling demand-side metrics and labor costs resulting from fiscal policy measures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U.S. inflation continues to outpace other countries, rising </a:t>
            </a:r>
            <a:r>
              <a:rPr kumimoji="0" lang="en-US" sz="1400" b="1" i="0" u="none" strike="noStrike" kern="1200" cap="none" spc="0" normalizeH="0" baseline="0" noProof="0" dirty="0">
                <a:ln>
                  <a:noFill/>
                </a:ln>
                <a:solidFill>
                  <a:srgbClr val="000000"/>
                </a:solidFill>
                <a:effectLst/>
                <a:uLnTx/>
                <a:uFillTx/>
                <a:latin typeface="Meta Offc"/>
                <a:ea typeface="+mn-ea"/>
                <a:cs typeface="+mn-cs"/>
              </a:rPr>
              <a:t>5.7% </a:t>
            </a:r>
            <a:r>
              <a:rPr kumimoji="0" lang="en-US" sz="1400" b="0" i="0" u="none" strike="noStrike" kern="1200" cap="none" spc="0" normalizeH="0" baseline="0" noProof="0" dirty="0">
                <a:ln>
                  <a:noFill/>
                </a:ln>
                <a:solidFill>
                  <a:srgbClr val="000000"/>
                </a:solidFill>
                <a:effectLst/>
                <a:uLnTx/>
                <a:uFillTx/>
                <a:latin typeface="Meta Offc"/>
                <a:ea typeface="+mn-ea"/>
                <a:cs typeface="+mn-cs"/>
              </a:rPr>
              <a:t>as of December vs. </a:t>
            </a:r>
            <a:r>
              <a:rPr lang="en-US" sz="1400" b="1" noProof="0">
                <a:solidFill>
                  <a:srgbClr val="000000"/>
                </a:solidFill>
                <a:latin typeface="Meta Offc"/>
              </a:rPr>
              <a:t>5.4</a:t>
            </a:r>
            <a:r>
              <a:rPr kumimoji="0" lang="en-US" sz="1400" b="1" i="0" u="none" strike="noStrike" kern="1200" cap="none" spc="0" normalizeH="0" baseline="0" noProof="0">
                <a:ln>
                  <a:noFill/>
                </a:ln>
                <a:solidFill>
                  <a:srgbClr val="000000"/>
                </a:solidFill>
                <a:effectLst/>
                <a:uLnTx/>
                <a:uFillTx/>
                <a:latin typeface="Meta Offc"/>
                <a:ea typeface="+mn-ea"/>
                <a:cs typeface="+mn-cs"/>
              </a:rPr>
              <a:t>% </a:t>
            </a:r>
            <a:r>
              <a:rPr kumimoji="0" lang="en-US" sz="1400" b="0" i="0" u="none" strike="noStrike" kern="1200" cap="none" spc="0" normalizeH="0" baseline="0" noProof="0" dirty="0">
                <a:ln>
                  <a:noFill/>
                </a:ln>
                <a:solidFill>
                  <a:srgbClr val="000000"/>
                </a:solidFill>
                <a:effectLst/>
                <a:uLnTx/>
                <a:uFillTx/>
                <a:latin typeface="Meta Offc"/>
                <a:ea typeface="+mn-ea"/>
                <a:cs typeface="+mn-cs"/>
              </a:rPr>
              <a:t>elsewhere in the developed world </a:t>
            </a:r>
          </a:p>
        </p:txBody>
      </p:sp>
      <p:sp>
        <p:nvSpPr>
          <p:cNvPr id="5" name="Oval 4">
            <a:extLst>
              <a:ext uri="{FF2B5EF4-FFF2-40B4-BE49-F238E27FC236}">
                <a16:creationId xmlns:a16="http://schemas.microsoft.com/office/drawing/2014/main" id="{B13DBFDB-F4BD-8EE9-84E3-6A4138B74F54}"/>
              </a:ext>
            </a:extLst>
          </p:cNvPr>
          <p:cNvSpPr/>
          <p:nvPr/>
        </p:nvSpPr>
        <p:spPr>
          <a:xfrm>
            <a:off x="9405970" y="1162423"/>
            <a:ext cx="609600" cy="215884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Meta Offc"/>
              <a:ea typeface="+mn-ea"/>
              <a:cs typeface="+mn-cs"/>
            </a:endParaRPr>
          </a:p>
        </p:txBody>
      </p:sp>
      <p:sp>
        <p:nvSpPr>
          <p:cNvPr id="7"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U.S. Inflation Higher than Abroad</a:t>
            </a:r>
          </a:p>
        </p:txBody>
      </p:sp>
    </p:spTree>
    <p:extLst>
      <p:ext uri="{BB962C8B-B14F-4D97-AF65-F5344CB8AC3E}">
        <p14:creationId xmlns:p14="http://schemas.microsoft.com/office/powerpoint/2010/main" val="216759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0690" y="1576550"/>
            <a:ext cx="9216000" cy="2180558"/>
          </a:xfrm>
          <a:prstGeom prst="rect">
            <a:avLst/>
          </a:prstGeom>
        </p:spPr>
        <p:txBody>
          <a:bodyPr lIns="0" anchor="b" anchorCtr="0"/>
          <a:lstStyle>
            <a:lvl1pPr algn="l" defTabSz="928456" rtl="0" eaLnBrk="1" latinLnBrk="0" hangingPunct="1">
              <a:lnSpc>
                <a:spcPct val="90000"/>
              </a:lnSpc>
              <a:spcBef>
                <a:spcPct val="0"/>
              </a:spcBef>
              <a:buNone/>
              <a:defRPr sz="1800" b="1" kern="1200">
                <a:solidFill>
                  <a:schemeClr val="accent1"/>
                </a:solidFill>
                <a:latin typeface="Meta Offc" panose="020B0504030101020102" pitchFamily="34" charset="0"/>
                <a:ea typeface="+mj-ea"/>
                <a:cs typeface="+mj-cs"/>
              </a:defRPr>
            </a:lvl1pPr>
          </a:lstStyle>
          <a:p>
            <a:endParaRPr lang="en-US" sz="2800" dirty="0"/>
          </a:p>
          <a:p>
            <a:endParaRPr lang="en-US" sz="2800" dirty="0"/>
          </a:p>
          <a:p>
            <a:r>
              <a:rPr lang="en-US" sz="2800" dirty="0"/>
              <a:t>Dark Horse </a:t>
            </a:r>
          </a:p>
          <a:p>
            <a:endParaRPr lang="en-US" sz="2800" dirty="0"/>
          </a:p>
          <a:p>
            <a:r>
              <a:rPr lang="en-US" sz="2800" b="0" i="1" dirty="0"/>
              <a:t>The U.S. economy will continue to face numerous risks including those not yet considered real-time threats as most seek to move beyond COVID and resolution to current conflicts.</a:t>
            </a:r>
          </a:p>
        </p:txBody>
      </p:sp>
    </p:spTree>
    <p:extLst>
      <p:ext uri="{BB962C8B-B14F-4D97-AF65-F5344CB8AC3E}">
        <p14:creationId xmlns:p14="http://schemas.microsoft.com/office/powerpoint/2010/main" val="178348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690" y="1240222"/>
            <a:ext cx="9216000" cy="2180558"/>
          </a:xfrm>
        </p:spPr>
        <p:txBody>
          <a:bodyPr/>
          <a:lstStyle/>
          <a:p>
            <a:r>
              <a:rPr lang="en-US" sz="2800" dirty="0"/>
              <a:t>The Labor Market and the Consumer  </a:t>
            </a:r>
            <a:br>
              <a:rPr lang="en-US" sz="2800" dirty="0"/>
            </a:br>
            <a:br>
              <a:rPr lang="en-US" sz="2800" dirty="0"/>
            </a:br>
            <a:r>
              <a:rPr lang="en-US" sz="2800" b="0" i="1" dirty="0"/>
              <a:t>Tight labor market conditions carry into 2023 with some reprieve, while consumer spending declines further amid still-elevated prices. </a:t>
            </a:r>
          </a:p>
        </p:txBody>
      </p:sp>
    </p:spTree>
    <p:extLst>
      <p:ext uri="{BB962C8B-B14F-4D97-AF65-F5344CB8AC3E}">
        <p14:creationId xmlns:p14="http://schemas.microsoft.com/office/powerpoint/2010/main" val="285158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200" y="1145952"/>
            <a:ext cx="2670343" cy="5478423"/>
          </a:xfrm>
          <a:prstGeom prst="rect">
            <a:avLst/>
          </a:prstGeom>
        </p:spPr>
        <p:txBody>
          <a:bodyPr wrap="square">
            <a:spAutoFit/>
          </a:bodyPr>
          <a:lstStyle/>
          <a:p>
            <a:pPr lvl="0">
              <a:defRPr/>
            </a:pPr>
            <a:r>
              <a:rPr lang="en-US" sz="1400" dirty="0">
                <a:solidFill>
                  <a:srgbClr val="000000"/>
                </a:solidFill>
              </a:rPr>
              <a:t>Prices were already on the rise after Covid-19, international conflict is adding pressure</a:t>
            </a:r>
          </a:p>
          <a:p>
            <a:pPr lvl="0">
              <a:defRPr/>
            </a:pPr>
            <a:r>
              <a:rPr lang="en-US" sz="1400" dirty="0">
                <a:solidFill>
                  <a:srgbClr val="000000"/>
                </a:solidFill>
              </a:rPr>
              <a:t> </a:t>
            </a:r>
          </a:p>
          <a:p>
            <a:pPr lvl="0">
              <a:defRPr/>
            </a:pPr>
            <a:r>
              <a:rPr lang="en-US" sz="1400" dirty="0">
                <a:solidFill>
                  <a:srgbClr val="000000"/>
                </a:solidFill>
              </a:rPr>
              <a:t>Commodity prices have cooled amid fears of slowing global growth but prices are still elevated</a:t>
            </a:r>
          </a:p>
          <a:p>
            <a:pPr lvl="0">
              <a:defRPr/>
            </a:pPr>
            <a:endParaRPr lang="en-US" sz="1400" dirty="0">
              <a:solidFill>
                <a:srgbClr val="000000"/>
              </a:solidFill>
            </a:endParaRPr>
          </a:p>
          <a:p>
            <a:pPr lvl="0">
              <a:defRPr/>
            </a:pPr>
            <a:r>
              <a:rPr lang="en-US" sz="1400" dirty="0">
                <a:solidFill>
                  <a:srgbClr val="000000"/>
                </a:solidFill>
              </a:rPr>
              <a:t>The cost of staples – bread, pasta, and flour –  remains elevated as the world faces uncertain grain stockpiles, although shipments have resumed</a:t>
            </a:r>
          </a:p>
          <a:p>
            <a:pPr lvl="0">
              <a:defRPr/>
            </a:pPr>
            <a:endParaRPr lang="en-US" sz="1400" dirty="0">
              <a:solidFill>
                <a:srgbClr val="000000"/>
              </a:solidFill>
            </a:endParaRPr>
          </a:p>
          <a:p>
            <a:pPr lvl="0">
              <a:defRPr/>
            </a:pPr>
            <a:r>
              <a:rPr lang="en-US" sz="1400" dirty="0">
                <a:solidFill>
                  <a:srgbClr val="000000"/>
                </a:solidFill>
              </a:rPr>
              <a:t>The fastest way to derail consumer is heightened energy prices, but there is no alternative for food supply </a:t>
            </a:r>
          </a:p>
          <a:p>
            <a:pPr lvl="0">
              <a:defRPr/>
            </a:pPr>
            <a:endParaRPr lang="en-US" sz="1400" dirty="0">
              <a:solidFill>
                <a:srgbClr val="000000"/>
              </a:solidFill>
            </a:endParaRPr>
          </a:p>
          <a:p>
            <a:pPr lvl="0">
              <a:defRPr/>
            </a:pPr>
            <a:r>
              <a:rPr lang="en-US" sz="1400" dirty="0">
                <a:solidFill>
                  <a:srgbClr val="000000"/>
                </a:solidFill>
              </a:rPr>
              <a:t>Natural gas prices are at $3.61/MMBtu as of January 10, down from a $9.68 peak in August</a:t>
            </a:r>
          </a:p>
        </p:txBody>
      </p:sp>
      <p:pic>
        <p:nvPicPr>
          <p:cNvPr id="7" name="Picture 6"/>
          <p:cNvPicPr>
            <a:picLocks noChangeAspect="1"/>
          </p:cNvPicPr>
          <p:nvPr/>
        </p:nvPicPr>
        <p:blipFill>
          <a:blip r:embed="rId3"/>
          <a:stretch>
            <a:fillRect/>
          </a:stretch>
        </p:blipFill>
        <p:spPr>
          <a:xfrm>
            <a:off x="3195145" y="977586"/>
            <a:ext cx="6757891" cy="5801586"/>
          </a:xfrm>
          <a:prstGeom prst="rect">
            <a:avLst/>
          </a:prstGeom>
        </p:spPr>
      </p:pic>
      <p:sp>
        <p:nvSpPr>
          <p:cNvPr id="3" name="Title 2"/>
          <p:cNvSpPr>
            <a:spLocks noGrp="1"/>
          </p:cNvSpPr>
          <p:nvPr>
            <p:ph type="title"/>
          </p:nvPr>
        </p:nvSpPr>
        <p:spPr/>
        <p:txBody>
          <a:bodyPr/>
          <a:lstStyle/>
          <a:p>
            <a:r>
              <a:rPr lang="en-US" dirty="0"/>
              <a:t>Commodity Prices Felt Renewed Hit as Conflict Erupted Abroad</a:t>
            </a:r>
          </a:p>
        </p:txBody>
      </p:sp>
    </p:spTree>
    <p:extLst>
      <p:ext uri="{BB962C8B-B14F-4D97-AF65-F5344CB8AC3E}">
        <p14:creationId xmlns:p14="http://schemas.microsoft.com/office/powerpoint/2010/main" val="2147270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B37833-BAE0-A3A1-C8E9-AAAF00FB12FB}"/>
              </a:ext>
            </a:extLst>
          </p:cNvPr>
          <p:cNvSpPr txBox="1"/>
          <p:nvPr/>
        </p:nvSpPr>
        <p:spPr>
          <a:xfrm>
            <a:off x="3316291" y="2731129"/>
            <a:ext cx="3851766" cy="923330"/>
          </a:xfrm>
          <a:prstGeom prst="rect">
            <a:avLst/>
          </a:prstGeom>
          <a:noFill/>
        </p:spPr>
        <p:txBody>
          <a:bodyPr wrap="square" rtlCol="0">
            <a:spAutoFit/>
          </a:bodyPr>
          <a:lstStyle/>
          <a:p>
            <a:r>
              <a:rPr lang="en-US" sz="5400" dirty="0"/>
              <a:t>Thank you </a:t>
            </a:r>
          </a:p>
        </p:txBody>
      </p:sp>
    </p:spTree>
    <p:extLst>
      <p:ext uri="{BB962C8B-B14F-4D97-AF65-F5344CB8AC3E}">
        <p14:creationId xmlns:p14="http://schemas.microsoft.com/office/powerpoint/2010/main" val="374368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1800" b="0" dirty="0">
                <a:latin typeface="Meta Offc Medium" panose="020B0604030101020102" pitchFamily="34" charset="0"/>
              </a:rPr>
              <a:t>Disclosures and Disclaimers</a:t>
            </a:r>
          </a:p>
        </p:txBody>
      </p:sp>
      <p:sp>
        <p:nvSpPr>
          <p:cNvPr id="2" name="Rectangle 1"/>
          <p:cNvSpPr/>
          <p:nvPr/>
        </p:nvSpPr>
        <p:spPr>
          <a:xfrm>
            <a:off x="421201" y="956556"/>
            <a:ext cx="9314470" cy="6549935"/>
          </a:xfrm>
          <a:prstGeom prst="rect">
            <a:avLst/>
          </a:prstGeom>
        </p:spPr>
        <p:txBody>
          <a:bodyPr wrap="square">
            <a:spAutoFit/>
          </a:bodyPr>
          <a:lstStyle/>
          <a:p>
            <a:pPr algn="just"/>
            <a:r>
              <a:rPr lang="en-US" sz="1050" dirty="0">
                <a:solidFill>
                  <a:srgbClr val="003768"/>
                </a:solidFill>
              </a:rPr>
              <a:t>The Fixed Income Capital Markets trading area of Stifel, Nicolaus &amp; Company, Incorporated may own debt securities of the borrower or borrowers mentioned in this report and may make a market in the aforementioned securities as of the date of issuance of this research report. Please visit the Research Page at </a:t>
            </a:r>
            <a:r>
              <a:rPr lang="en-US" sz="1050" u="sng" dirty="0">
                <a:solidFill>
                  <a:srgbClr val="003768"/>
                </a:solidFill>
                <a:hlinkClick r:id="rId2"/>
              </a:rPr>
              <a:t>www.stifel.com</a:t>
            </a:r>
            <a:r>
              <a:rPr lang="en-US" sz="1050" dirty="0">
                <a:solidFill>
                  <a:srgbClr val="003768"/>
                </a:solidFill>
              </a:rPr>
              <a:t> for the current research disclosures applicable to the companies mentioned in this publication that are within Stifel’s coverage universe.</a:t>
            </a:r>
          </a:p>
          <a:p>
            <a:pPr algn="just"/>
            <a:endParaRPr lang="en-US" sz="800" dirty="0">
              <a:solidFill>
                <a:srgbClr val="003768"/>
              </a:solidFill>
            </a:endParaRPr>
          </a:p>
          <a:p>
            <a:pPr algn="just"/>
            <a:r>
              <a:rPr lang="en-US" sz="1050" dirty="0">
                <a:solidFill>
                  <a:srgbClr val="003768"/>
                </a:solidFill>
              </a:rPr>
              <a:t>The information contained herein has been prepared from sources believed reliable but is not guaranteed by Stifel and is not a complete summary or statement of all available data, nor is it to be construed as an offer to buy or sell any securities referred to herein. Opinions expressed are subject to change without notice and do not take into account the particular investment objectives, financial situation or needs of investors. Employees of Stifel or its affiliates may, at times, release written or oral commentary, technical analysis or trading strategies that differ from the opinions expressed within. No investments or services mentioned are available to “private customers” in the European Economic Area or to anyone in Canada other than a “Designated Institution”. The employees involved in the preparation or the issuance of this communication may have positions in the securities or options of the issuer/s discussed or recommended herein.</a:t>
            </a:r>
          </a:p>
          <a:p>
            <a:pPr algn="just"/>
            <a:endParaRPr lang="en-US" sz="1050" dirty="0">
              <a:solidFill>
                <a:srgbClr val="003768"/>
              </a:solidFill>
            </a:endParaRPr>
          </a:p>
          <a:p>
            <a:pPr algn="just"/>
            <a:r>
              <a:rPr lang="en-US" sz="1050" dirty="0">
                <a:solidFill>
                  <a:srgbClr val="003768"/>
                </a:solidFill>
              </a:rPr>
              <a:t>Stifel is a multi-disciplined financial services firm that regularly seeks investment banking assignments and compensation from issuers for services including, but not limited to, acting as an underwriter in an offering or financial advisor in a merger or acquisition, or serving as a placement agent in private transactions. Moreover, Stifel and its affiliates and their respective shareholders, directors, officers and/or employees, may from time to time have long or short positions in such securities or in options or other derivative instruments based thereon.</a:t>
            </a:r>
          </a:p>
          <a:p>
            <a:pPr algn="just"/>
            <a:endParaRPr lang="en-US" sz="1050" dirty="0">
              <a:solidFill>
                <a:srgbClr val="003768"/>
              </a:solidFill>
            </a:endParaRPr>
          </a:p>
          <a:p>
            <a:pPr algn="just"/>
            <a:r>
              <a:rPr lang="en-US" sz="1050" dirty="0">
                <a:solidFill>
                  <a:srgbClr val="003768"/>
                </a:solidFill>
              </a:rPr>
              <a:t>Stifel Fixed Income Capital Markets research and strategy analysts (“FICM Analysts”) are not compensated directly or indirectly based on specific investment banking services transactions with the borrower or borrowers mentioned in this report or on FICM Analyst specific recommendations or views (whether or not contained in this or any other Stifel report), nor are FICM Analysts supervised by Stifel investment banking personnel; FICM Analysts receive compensation, however, based on the profitability of both Stifel (which includes investment banking) and Stifel FICM. The views, if any, expressed by FICM Analysts herein accurately reflect their personal professional views about subject securities and borrowers. For additional information on investment risks (including, but not limited to, market risks, credit ratings and specific securities provisions), contact your Stifel financial advisor or salesperson.</a:t>
            </a:r>
          </a:p>
          <a:p>
            <a:pPr algn="just"/>
            <a:endParaRPr lang="en-US" sz="800" dirty="0">
              <a:solidFill>
                <a:srgbClr val="003768"/>
              </a:solidFill>
            </a:endParaRPr>
          </a:p>
          <a:p>
            <a:pPr algn="just"/>
            <a:r>
              <a:rPr lang="en-US" sz="1050" dirty="0">
                <a:solidFill>
                  <a:srgbClr val="003768"/>
                </a:solidFill>
              </a:rPr>
              <a:t>Our investment rating system is three‐tiered, defined as follows:</a:t>
            </a:r>
          </a:p>
          <a:p>
            <a:pPr algn="just"/>
            <a:r>
              <a:rPr lang="en-US" sz="1050" dirty="0">
                <a:solidFill>
                  <a:srgbClr val="003768"/>
                </a:solidFill>
              </a:rPr>
              <a:t>Outperform ‐ For credit specific recommendations we expect the identified credit to outperform its sector</a:t>
            </a:r>
          </a:p>
          <a:p>
            <a:pPr algn="just"/>
            <a:r>
              <a:rPr lang="en-US" sz="1050" dirty="0">
                <a:solidFill>
                  <a:srgbClr val="003768"/>
                </a:solidFill>
              </a:rPr>
              <a:t>specific peers over the next six months.</a:t>
            </a:r>
          </a:p>
          <a:p>
            <a:pPr algn="just"/>
            <a:r>
              <a:rPr lang="en-US" sz="1050" dirty="0">
                <a:solidFill>
                  <a:srgbClr val="003768"/>
                </a:solidFill>
              </a:rPr>
              <a:t>Market perform ‐ For credit specific recommendations we expect the identified credit to perform approximately</a:t>
            </a:r>
          </a:p>
          <a:p>
            <a:pPr algn="just"/>
            <a:r>
              <a:rPr lang="en-US" sz="1050" dirty="0">
                <a:solidFill>
                  <a:srgbClr val="003768"/>
                </a:solidFill>
              </a:rPr>
              <a:t>in line with its sector specific peers over the next six months.</a:t>
            </a:r>
          </a:p>
          <a:p>
            <a:pPr algn="just"/>
            <a:r>
              <a:rPr lang="en-US" sz="1050" dirty="0">
                <a:solidFill>
                  <a:srgbClr val="003768"/>
                </a:solidFill>
              </a:rPr>
              <a:t>Underperform ‐ For credit specific recommendations we expect the identified credit to underperform its sector</a:t>
            </a:r>
          </a:p>
          <a:p>
            <a:pPr algn="just"/>
            <a:r>
              <a:rPr lang="en-US" sz="1050" dirty="0">
                <a:solidFill>
                  <a:srgbClr val="003768"/>
                </a:solidFill>
              </a:rPr>
              <a:t>specific peers over the next six months.</a:t>
            </a:r>
          </a:p>
          <a:p>
            <a:pPr algn="just"/>
            <a:endParaRPr lang="en-US" sz="1050" dirty="0">
              <a:solidFill>
                <a:srgbClr val="003768"/>
              </a:solidFill>
            </a:endParaRPr>
          </a:p>
          <a:p>
            <a:pPr algn="just"/>
            <a:r>
              <a:rPr lang="en-US" sz="1050" dirty="0">
                <a:solidFill>
                  <a:srgbClr val="003768"/>
                </a:solidFill>
              </a:rPr>
              <a:t>Additional Information Is Available Upon Request</a:t>
            </a:r>
          </a:p>
          <a:p>
            <a:pPr algn="just"/>
            <a:endParaRPr lang="en-US" sz="800" i="1" dirty="0">
              <a:solidFill>
                <a:srgbClr val="003768"/>
              </a:solidFill>
            </a:endParaRPr>
          </a:p>
          <a:p>
            <a:pPr algn="just"/>
            <a:r>
              <a:rPr lang="en-US" sz="1050" dirty="0">
                <a:solidFill>
                  <a:srgbClr val="003768"/>
                </a:solidFill>
              </a:rPr>
              <a:t>I, Lindsey Piegza, certify that the views expressed in this research report accurately reflect my personal views about the subject securities or issuers; and I certify that no part of  my compensation was, is, or will be directly or indirectly related to the specific recommendations or views contained in this research report.</a:t>
            </a:r>
          </a:p>
          <a:p>
            <a:pPr algn="just"/>
            <a:endParaRPr lang="en-US" sz="800" dirty="0">
              <a:solidFill>
                <a:srgbClr val="003768"/>
              </a:solidFill>
            </a:endParaRPr>
          </a:p>
          <a:p>
            <a:pPr algn="just"/>
            <a:r>
              <a:rPr lang="en-US" sz="1050">
                <a:solidFill>
                  <a:srgbClr val="003768"/>
                </a:solidFill>
              </a:rPr>
              <a:t>© 2023 </a:t>
            </a:r>
            <a:r>
              <a:rPr lang="en-US" sz="1050" dirty="0">
                <a:solidFill>
                  <a:srgbClr val="003768"/>
                </a:solidFill>
              </a:rPr>
              <a:t>Stifel, Nicolaus &amp; Company, Incorporated, One South Street, Baltimore, MD 21202. All rights reserved</a:t>
            </a:r>
            <a:r>
              <a:rPr lang="en-US" sz="1050" dirty="0"/>
              <a:t>. </a:t>
            </a:r>
            <a:endParaRPr lang="en-US" sz="1050" i="1" dirty="0">
              <a:solidFill>
                <a:srgbClr val="002060"/>
              </a:solidFill>
            </a:endParaRPr>
          </a:p>
          <a:p>
            <a:pPr algn="ctr"/>
            <a:endParaRPr lang="en-US" sz="963" dirty="0">
              <a:solidFill>
                <a:srgbClr val="002060"/>
              </a:solidFill>
            </a:endParaRPr>
          </a:p>
        </p:txBody>
      </p:sp>
    </p:spTree>
    <p:extLst>
      <p:ext uri="{BB962C8B-B14F-4D97-AF65-F5344CB8AC3E}">
        <p14:creationId xmlns:p14="http://schemas.microsoft.com/office/powerpoint/2010/main" val="339186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96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latin typeface="Meta Offc Medium" panose="020B0604030101020102" pitchFamily="34" charset="0"/>
              </a:rPr>
              <a:t>Total Employment Still Behind Pre-Covid Levels</a:t>
            </a:r>
          </a:p>
        </p:txBody>
      </p:sp>
      <p:sp>
        <p:nvSpPr>
          <p:cNvPr id="3" name="Rectangle 2"/>
          <p:cNvSpPr/>
          <p:nvPr/>
        </p:nvSpPr>
        <p:spPr>
          <a:xfrm>
            <a:off x="421201" y="2072518"/>
            <a:ext cx="2681228" cy="375487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While job creation remains solid, much of the improvement has been replacing jobs lost during the Covid-19 recession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Between March and April 2020, the U.S. lost 22M jobs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In July 2022, the labor market finally recaptured all of the 22M jobs lost at the onset of the Covid-19 pandemic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Total nonfarm employment remains around </a:t>
            </a:r>
            <a:r>
              <a:rPr kumimoji="0" lang="en-US" sz="1400" b="1" i="0" u="none" strike="noStrike" kern="1200" cap="none" spc="0" normalizeH="0" baseline="0" noProof="0" dirty="0">
                <a:ln>
                  <a:noFill/>
                </a:ln>
                <a:solidFill>
                  <a:srgbClr val="000000"/>
                </a:solidFill>
                <a:effectLst/>
                <a:uLnTx/>
                <a:uFillTx/>
                <a:latin typeface="Meta Offc"/>
                <a:ea typeface="+mn-ea"/>
                <a:cs typeface="+mn-cs"/>
              </a:rPr>
              <a:t>6.0M</a:t>
            </a:r>
            <a:r>
              <a:rPr kumimoji="0" lang="en-US" sz="1400" b="0" i="0" u="none" strike="noStrike" kern="1200" cap="none" spc="0" normalizeH="0" baseline="0" noProof="0" dirty="0">
                <a:ln>
                  <a:noFill/>
                </a:ln>
                <a:solidFill>
                  <a:srgbClr val="000000"/>
                </a:solidFill>
                <a:effectLst/>
                <a:uLnTx/>
                <a:uFillTx/>
                <a:latin typeface="Meta Offc"/>
                <a:ea typeface="+mn-ea"/>
                <a:cs typeface="+mn-cs"/>
              </a:rPr>
              <a:t> jobs short of potential job growth at 154M as of December</a:t>
            </a:r>
          </a:p>
        </p:txBody>
      </p:sp>
      <p:pic>
        <p:nvPicPr>
          <p:cNvPr id="4" name="Picture 3"/>
          <p:cNvPicPr>
            <a:picLocks noChangeAspect="1"/>
          </p:cNvPicPr>
          <p:nvPr/>
        </p:nvPicPr>
        <p:blipFill>
          <a:blip r:embed="rId2"/>
          <a:stretch>
            <a:fillRect/>
          </a:stretch>
        </p:blipFill>
        <p:spPr>
          <a:xfrm>
            <a:off x="3205655" y="987971"/>
            <a:ext cx="6852745" cy="5812221"/>
          </a:xfrm>
          <a:prstGeom prst="rect">
            <a:avLst/>
          </a:prstGeom>
        </p:spPr>
      </p:pic>
    </p:spTree>
    <p:extLst>
      <p:ext uri="{BB962C8B-B14F-4D97-AF65-F5344CB8AC3E}">
        <p14:creationId xmlns:p14="http://schemas.microsoft.com/office/powerpoint/2010/main" val="424936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201" y="1142299"/>
            <a:ext cx="2681228" cy="54557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rPr>
              <a:t>The decline in the unemployment rate shows further improvement in labor market conditions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rPr>
              <a:t>Household employment rose by </a:t>
            </a:r>
            <a:r>
              <a:rPr kumimoji="0" lang="en-US" sz="1300" b="1" i="0" u="none" strike="noStrike" kern="1200" cap="none" spc="0" normalizeH="0" baseline="0" noProof="0" dirty="0">
                <a:ln>
                  <a:noFill/>
                </a:ln>
                <a:solidFill>
                  <a:srgbClr val="000000"/>
                </a:solidFill>
                <a:effectLst/>
                <a:uLnTx/>
                <a:uFillTx/>
                <a:latin typeface="Meta Offc"/>
              </a:rPr>
              <a:t>717k</a:t>
            </a:r>
            <a:r>
              <a:rPr kumimoji="0" lang="en-US" sz="1300" b="0" i="0" u="none" strike="noStrike" kern="1200" cap="none" spc="0" normalizeH="0" baseline="0" noProof="0" dirty="0">
                <a:ln>
                  <a:noFill/>
                </a:ln>
                <a:solidFill>
                  <a:srgbClr val="000000"/>
                </a:solidFill>
                <a:effectLst/>
                <a:uLnTx/>
                <a:uFillTx/>
                <a:latin typeface="Meta Offc"/>
              </a:rPr>
              <a:t> in December, and the labor force rose by </a:t>
            </a:r>
            <a:r>
              <a:rPr kumimoji="0" lang="en-US" sz="1300" b="1" i="0" u="none" strike="noStrike" kern="1200" cap="none" spc="0" normalizeH="0" baseline="0" noProof="0" dirty="0">
                <a:ln>
                  <a:noFill/>
                </a:ln>
                <a:solidFill>
                  <a:srgbClr val="000000"/>
                </a:solidFill>
                <a:effectLst/>
                <a:uLnTx/>
                <a:uFillTx/>
                <a:latin typeface="Meta Offc"/>
              </a:rPr>
              <a:t>439k</a:t>
            </a:r>
            <a:r>
              <a:rPr kumimoji="0" lang="en-US" sz="1300" b="0" i="0" u="none" strike="noStrike" kern="1200" cap="none" spc="0" normalizeH="0" baseline="0" noProof="0" dirty="0">
                <a:ln>
                  <a:noFill/>
                </a:ln>
                <a:solidFill>
                  <a:srgbClr val="000000"/>
                </a:solidFill>
                <a:effectLst/>
                <a:uLnTx/>
                <a:uFillTx/>
                <a:latin typeface="Meta Offc"/>
              </a:rPr>
              <a:t>, resulting in an unemployment rate of </a:t>
            </a:r>
            <a:r>
              <a:rPr kumimoji="0" lang="en-US" sz="1300" b="1" i="0" u="none" strike="noStrike" kern="1200" cap="none" spc="0" normalizeH="0" baseline="0" noProof="0" dirty="0">
                <a:ln>
                  <a:noFill/>
                </a:ln>
                <a:solidFill>
                  <a:srgbClr val="000000"/>
                </a:solidFill>
                <a:effectLst/>
                <a:uLnTx/>
                <a:uFillTx/>
                <a:latin typeface="Meta Offc"/>
              </a:rPr>
              <a:t>3.5% </a:t>
            </a:r>
            <a:r>
              <a:rPr kumimoji="0" lang="en-US" sz="1300" b="0" i="0" u="none" strike="noStrike" kern="1200" cap="none" spc="0" normalizeH="0" baseline="0" noProof="0" dirty="0">
                <a:ln>
                  <a:noFill/>
                </a:ln>
                <a:solidFill>
                  <a:srgbClr val="000000"/>
                </a:solidFill>
                <a:effectLst/>
                <a:uLnTx/>
                <a:uFillTx/>
                <a:latin typeface="Meta Offc"/>
              </a:rPr>
              <a:t>in December, </a:t>
            </a:r>
            <a:r>
              <a:rPr kumimoji="0" lang="en-US" sz="1300" b="1" i="0" u="none" strike="noStrike" kern="1200" cap="none" spc="0" normalizeH="0" baseline="0" noProof="0" dirty="0">
                <a:ln>
                  <a:noFill/>
                </a:ln>
                <a:solidFill>
                  <a:srgbClr val="000000"/>
                </a:solidFill>
                <a:effectLst/>
                <a:uLnTx/>
                <a:uFillTx/>
                <a:latin typeface="Meta Offc"/>
              </a:rPr>
              <a:t>a five-decade low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rPr>
              <a:t>The decline in the unemployment rate reflects more employment </a:t>
            </a:r>
            <a:r>
              <a:rPr kumimoji="0" lang="en-US" sz="1300" b="0" i="1" u="none" strike="noStrike" kern="1200" cap="none" spc="0" normalizeH="0" baseline="0" noProof="0" dirty="0">
                <a:ln>
                  <a:noFill/>
                </a:ln>
                <a:solidFill>
                  <a:srgbClr val="000000"/>
                </a:solidFill>
                <a:effectLst/>
                <a:uLnTx/>
                <a:uFillTx/>
                <a:latin typeface="Meta Offc"/>
              </a:rPr>
              <a:t>and</a:t>
            </a:r>
            <a:r>
              <a:rPr kumimoji="0" lang="en-US" sz="1300" b="0" i="0" u="none" strike="noStrike" kern="1200" cap="none" spc="0" normalizeH="0" baseline="0" noProof="0" dirty="0">
                <a:ln>
                  <a:noFill/>
                </a:ln>
                <a:solidFill>
                  <a:srgbClr val="000000"/>
                </a:solidFill>
                <a:effectLst/>
                <a:uLnTx/>
                <a:uFillTx/>
                <a:latin typeface="Meta Offc"/>
              </a:rPr>
              <a:t> sidelined workers </a:t>
            </a:r>
            <a:endParaRPr kumimoji="0" lang="en-US" sz="1300" b="1" i="0" u="none" strike="noStrike" kern="1200" cap="none" spc="0" normalizeH="0" baseline="0" noProof="0" dirty="0">
              <a:ln>
                <a:noFill/>
              </a:ln>
              <a:solidFill>
                <a:srgbClr val="000000"/>
              </a:solidFill>
              <a:effectLst/>
              <a:uLnTx/>
              <a:uFillTx/>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rPr>
              <a:t>Returning workers will push unemployment rate higher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dirty="0">
              <a:solidFill>
                <a:srgbClr val="000000"/>
              </a:solidFill>
              <a:latin typeface="Meta Offc"/>
            </a:endParaRPr>
          </a:p>
          <a:p>
            <a:pPr lvl="0">
              <a:lnSpc>
                <a:spcPct val="110000"/>
              </a:lnSpc>
              <a:defRPr/>
            </a:pPr>
            <a:r>
              <a:rPr lang="en-US" sz="1300" dirty="0">
                <a:solidFill>
                  <a:srgbClr val="000000"/>
                </a:solidFill>
              </a:rPr>
              <a:t>The labor force participation rate gained from 62.1% to </a:t>
            </a:r>
            <a:r>
              <a:rPr lang="en-US" sz="1300" b="1" dirty="0">
                <a:solidFill>
                  <a:srgbClr val="000000"/>
                </a:solidFill>
              </a:rPr>
              <a:t>62.3% </a:t>
            </a:r>
            <a:r>
              <a:rPr lang="en-US" sz="1300" dirty="0">
                <a:solidFill>
                  <a:srgbClr val="000000"/>
                </a:solidFill>
              </a:rPr>
              <a:t>in December, a </a:t>
            </a:r>
            <a:r>
              <a:rPr lang="en-US" sz="1300" b="1" dirty="0">
                <a:solidFill>
                  <a:srgbClr val="000000"/>
                </a:solidFill>
              </a:rPr>
              <a:t>three-month high </a:t>
            </a:r>
            <a:r>
              <a:rPr lang="en-US" sz="1300" dirty="0">
                <a:solidFill>
                  <a:srgbClr val="000000"/>
                </a:solidFill>
              </a:rPr>
              <a:t>but still below the pre-crisis peak of 63.4%</a:t>
            </a:r>
          </a:p>
          <a:p>
            <a:pPr lvl="0">
              <a:lnSpc>
                <a:spcPct val="110000"/>
              </a:lnSpc>
              <a:defRPr/>
            </a:pPr>
            <a:endParaRPr lang="en-US" sz="1300" dirty="0">
              <a:solidFill>
                <a:srgbClr val="000000"/>
              </a:solidFill>
            </a:endParaRPr>
          </a:p>
          <a:p>
            <a:pPr lvl="0">
              <a:lnSpc>
                <a:spcPct val="107000"/>
              </a:lnSpc>
              <a:spcAft>
                <a:spcPts val="800"/>
              </a:spcAft>
              <a:defRPr/>
            </a:pPr>
            <a:r>
              <a:rPr lang="en-US" sz="1300" dirty="0">
                <a:solidFill>
                  <a:srgbClr val="000000"/>
                </a:solidFill>
              </a:rPr>
              <a:t>Fewer workers is far from the ideal scenario particularly as businesses remain desperate for workers</a:t>
            </a:r>
          </a:p>
        </p:txBody>
      </p:sp>
      <p:pic>
        <p:nvPicPr>
          <p:cNvPr id="6" name="Picture 5"/>
          <p:cNvPicPr>
            <a:picLocks noChangeAspect="1"/>
          </p:cNvPicPr>
          <p:nvPr/>
        </p:nvPicPr>
        <p:blipFill>
          <a:blip r:embed="rId2"/>
          <a:stretch>
            <a:fillRect/>
          </a:stretch>
        </p:blipFill>
        <p:spPr>
          <a:xfrm>
            <a:off x="3279228" y="1005664"/>
            <a:ext cx="6770670" cy="5710445"/>
          </a:xfrm>
          <a:prstGeom prst="rect">
            <a:avLst/>
          </a:prstGeom>
        </p:spPr>
      </p:pic>
      <p:sp>
        <p:nvSpPr>
          <p:cNvPr id="8" name="Title 1"/>
          <p:cNvSpPr>
            <a:spLocks noGrp="1"/>
          </p:cNvSpPr>
          <p:nvPr>
            <p:ph type="title"/>
          </p:nvPr>
        </p:nvSpPr>
        <p:spPr>
          <a:xfrm>
            <a:off x="421200" y="186647"/>
            <a:ext cx="9216000" cy="569279"/>
          </a:xfrm>
        </p:spPr>
        <p:txBody>
          <a:bodyPr/>
          <a:lstStyle/>
          <a:p>
            <a:r>
              <a:rPr lang="en-US" dirty="0"/>
              <a:t>3.5% U.S. Unemployment Rate; 62.3% Participation Rate</a:t>
            </a:r>
          </a:p>
        </p:txBody>
      </p:sp>
    </p:spTree>
    <p:extLst>
      <p:ext uri="{BB962C8B-B14F-4D97-AF65-F5344CB8AC3E}">
        <p14:creationId xmlns:p14="http://schemas.microsoft.com/office/powerpoint/2010/main" val="2625204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0690" y="1240222"/>
            <a:ext cx="9216000" cy="2180558"/>
          </a:xfrm>
          <a:prstGeom prst="rect">
            <a:avLst/>
          </a:prstGeom>
        </p:spPr>
        <p:txBody>
          <a:bodyPr lIns="0" anchor="b" anchorCtr="0"/>
          <a:lstStyle>
            <a:lvl1pPr algn="l" defTabSz="928456" rtl="0" eaLnBrk="1" latinLnBrk="0" hangingPunct="1">
              <a:lnSpc>
                <a:spcPct val="90000"/>
              </a:lnSpc>
              <a:spcBef>
                <a:spcPct val="0"/>
              </a:spcBef>
              <a:buNone/>
              <a:defRPr sz="1800" b="1" kern="1200">
                <a:solidFill>
                  <a:schemeClr val="accent1"/>
                </a:solidFill>
                <a:latin typeface="Meta Offc" panose="020B0504030101020102" pitchFamily="34" charset="0"/>
                <a:ea typeface="+mj-ea"/>
                <a:cs typeface="+mj-cs"/>
              </a:defRPr>
            </a:lvl1pPr>
          </a:lstStyle>
          <a:p>
            <a:r>
              <a:rPr lang="en-US" sz="2800" dirty="0"/>
              <a:t>The Housing Market</a:t>
            </a:r>
          </a:p>
          <a:p>
            <a:endParaRPr lang="en-US" sz="2800" dirty="0"/>
          </a:p>
          <a:p>
            <a:r>
              <a:rPr lang="en-US" sz="2800" b="0" i="1" dirty="0"/>
              <a:t>Higher borrowing costs continue to slow activity, but a lingering supply shortfall provides welcome support.</a:t>
            </a:r>
          </a:p>
          <a:p>
            <a:r>
              <a:rPr lang="en-US" sz="2800" b="0" i="1" dirty="0"/>
              <a:t> </a:t>
            </a:r>
          </a:p>
        </p:txBody>
      </p:sp>
    </p:spTree>
    <p:extLst>
      <p:ext uri="{BB962C8B-B14F-4D97-AF65-F5344CB8AC3E}">
        <p14:creationId xmlns:p14="http://schemas.microsoft.com/office/powerpoint/2010/main" val="428402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199" y="1652367"/>
            <a:ext cx="2670343" cy="461664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Demand is still </a:t>
            </a:r>
            <a:r>
              <a:rPr kumimoji="0" lang="en-US" sz="1400" b="0" i="1" u="none" strike="noStrike" kern="1200" cap="none" spc="0" normalizeH="0" baseline="0" noProof="0" dirty="0">
                <a:ln>
                  <a:noFill/>
                </a:ln>
                <a:solidFill>
                  <a:srgbClr val="000000"/>
                </a:solidFill>
                <a:effectLst/>
                <a:uLnTx/>
                <a:uFillTx/>
                <a:latin typeface="Meta Offc"/>
                <a:ea typeface="+mn-ea"/>
                <a:cs typeface="+mn-cs"/>
              </a:rPr>
              <a:t>relatively</a:t>
            </a:r>
            <a:r>
              <a:rPr kumimoji="0" lang="en-US" sz="1400" b="0" i="0" u="none" strike="noStrike" kern="1200" cap="none" spc="0" normalizeH="0" baseline="0" noProof="0" dirty="0">
                <a:ln>
                  <a:noFill/>
                </a:ln>
                <a:solidFill>
                  <a:srgbClr val="000000"/>
                </a:solidFill>
                <a:effectLst/>
                <a:uLnTx/>
                <a:uFillTx/>
                <a:latin typeface="Meta Offc"/>
                <a:ea typeface="+mn-ea"/>
                <a:cs typeface="+mn-cs"/>
              </a:rPr>
              <a:t> solid, supply is still </a:t>
            </a:r>
            <a:r>
              <a:rPr kumimoji="0" lang="en-US" sz="1400" b="0" i="1" u="none" strike="noStrike" kern="1200" cap="none" spc="0" normalizeH="0" baseline="0" noProof="0" dirty="0">
                <a:ln>
                  <a:noFill/>
                </a:ln>
                <a:solidFill>
                  <a:srgbClr val="000000"/>
                </a:solidFill>
                <a:effectLst/>
                <a:uLnTx/>
                <a:uFillTx/>
                <a:latin typeface="Meta Offc"/>
                <a:ea typeface="+mn-ea"/>
                <a:cs typeface="+mn-cs"/>
              </a:rPr>
              <a:t>relatively</a:t>
            </a:r>
            <a:r>
              <a:rPr kumimoji="0" lang="en-US" sz="1400" b="0" i="0" u="none" strike="noStrike" kern="1200" cap="none" spc="0" normalizeH="0" baseline="0" noProof="0" dirty="0">
                <a:ln>
                  <a:noFill/>
                </a:ln>
                <a:solidFill>
                  <a:srgbClr val="000000"/>
                </a:solidFill>
                <a:effectLst/>
                <a:uLnTx/>
                <a:uFillTx/>
                <a:latin typeface="Meta Offc"/>
                <a:ea typeface="+mn-ea"/>
                <a:cs typeface="+mn-cs"/>
              </a:rPr>
              <a:t> limited, keeping pressure on prices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Year-over-year, the 20-city home price index rose </a:t>
            </a:r>
            <a:r>
              <a:rPr lang="en-US" sz="1400" b="1" dirty="0">
                <a:solidFill>
                  <a:srgbClr val="000000"/>
                </a:solidFill>
                <a:latin typeface="Meta Offc"/>
              </a:rPr>
              <a:t>8.6</a:t>
            </a:r>
            <a:r>
              <a:rPr kumimoji="0" lang="en-US" sz="1400" b="1" i="0" u="none" strike="noStrike" kern="1200" cap="none" spc="0" normalizeH="0" baseline="0" noProof="0" dirty="0">
                <a:ln>
                  <a:noFill/>
                </a:ln>
                <a:solidFill>
                  <a:srgbClr val="000000"/>
                </a:solidFill>
                <a:effectLst/>
                <a:uLnTx/>
                <a:uFillTx/>
                <a:latin typeface="Meta Offc"/>
                <a:ea typeface="+mn-ea"/>
                <a:cs typeface="+mn-cs"/>
              </a:rPr>
              <a:t>% </a:t>
            </a:r>
            <a:r>
              <a:rPr kumimoji="0" lang="en-US" sz="1400" b="0" i="0" u="none" strike="noStrike" kern="1200" cap="none" spc="0" normalizeH="0" baseline="0" noProof="0" dirty="0">
                <a:ln>
                  <a:noFill/>
                </a:ln>
                <a:solidFill>
                  <a:srgbClr val="000000"/>
                </a:solidFill>
                <a:effectLst/>
                <a:uLnTx/>
                <a:uFillTx/>
                <a:latin typeface="Meta Offc"/>
                <a:ea typeface="+mn-ea"/>
                <a:cs typeface="+mn-cs"/>
              </a:rPr>
              <a:t>in October, following a 10.4%</a:t>
            </a:r>
            <a:r>
              <a:rPr kumimoji="0" lang="en-US" sz="1400" b="0" i="0" u="none" strike="noStrike" kern="1200" cap="none" spc="0" normalizeH="0" noProof="0" dirty="0">
                <a:ln>
                  <a:noFill/>
                </a:ln>
                <a:solidFill>
                  <a:srgbClr val="000000"/>
                </a:solidFill>
                <a:effectLst/>
                <a:uLnTx/>
                <a:uFillTx/>
                <a:latin typeface="Meta Offc"/>
                <a:ea typeface="+mn-ea"/>
                <a:cs typeface="+mn-cs"/>
              </a:rPr>
              <a:t> gain in </a:t>
            </a:r>
            <a:r>
              <a:rPr lang="en-US" sz="1400" dirty="0">
                <a:solidFill>
                  <a:srgbClr val="000000"/>
                </a:solidFill>
                <a:latin typeface="Meta Offc"/>
              </a:rPr>
              <a:t>September and </a:t>
            </a:r>
            <a:r>
              <a:rPr kumimoji="0" lang="en-US" sz="1400" b="0" i="0" u="none" strike="noStrike" kern="1200" cap="none" spc="0" normalizeH="0" baseline="0" noProof="0" dirty="0">
                <a:ln>
                  <a:noFill/>
                </a:ln>
                <a:solidFill>
                  <a:srgbClr val="000000"/>
                </a:solidFill>
                <a:effectLst/>
                <a:uLnTx/>
                <a:uFillTx/>
                <a:latin typeface="Meta Offc"/>
                <a:ea typeface="+mn-ea"/>
                <a:cs typeface="+mn-cs"/>
              </a:rPr>
              <a:t>down from the 21.3% peak in April, the largest gain on record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Nationally, home prices rose </a:t>
            </a:r>
            <a:r>
              <a:rPr kumimoji="0" lang="en-US" sz="1400" b="1" i="0" u="none" strike="noStrike" kern="1200" cap="none" spc="0" normalizeH="0" baseline="0" noProof="0" dirty="0">
                <a:ln>
                  <a:noFill/>
                </a:ln>
                <a:solidFill>
                  <a:srgbClr val="000000"/>
                </a:solidFill>
                <a:effectLst/>
                <a:uLnTx/>
                <a:uFillTx/>
                <a:latin typeface="Meta Offc"/>
                <a:ea typeface="+mn-ea"/>
                <a:cs typeface="+mn-cs"/>
              </a:rPr>
              <a:t>9.2%</a:t>
            </a:r>
            <a:r>
              <a:rPr kumimoji="0" lang="en-US" sz="1400" b="0" i="0" u="none" strike="noStrike" kern="1200" cap="none" spc="0" normalizeH="0" baseline="0" noProof="0" dirty="0">
                <a:ln>
                  <a:noFill/>
                </a:ln>
                <a:solidFill>
                  <a:srgbClr val="000000"/>
                </a:solidFill>
                <a:effectLst/>
                <a:uLnTx/>
                <a:uFillTx/>
                <a:latin typeface="Meta Offc"/>
                <a:ea typeface="+mn-ea"/>
                <a:cs typeface="+mn-cs"/>
              </a:rPr>
              <a:t>, following a 10.7% rise the month prior, and down from the 20.6% peak reached in April, the largest gain in the history of the index dating back to 1987</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Meta Offc"/>
                <a:ea typeface="+mn-ea"/>
                <a:cs typeface="+mn-cs"/>
              </a:rPr>
              <a:t>Price growth is not limited to downtown, urban markets</a:t>
            </a:r>
          </a:p>
        </p:txBody>
      </p:sp>
      <p:pic>
        <p:nvPicPr>
          <p:cNvPr id="3" name="Picture 2"/>
          <p:cNvPicPr>
            <a:picLocks noChangeAspect="1"/>
          </p:cNvPicPr>
          <p:nvPr/>
        </p:nvPicPr>
        <p:blipFill>
          <a:blip r:embed="rId2"/>
          <a:stretch>
            <a:fillRect/>
          </a:stretch>
        </p:blipFill>
        <p:spPr>
          <a:xfrm>
            <a:off x="3184634" y="939949"/>
            <a:ext cx="6873766" cy="5797181"/>
          </a:xfrm>
          <a:prstGeom prst="rect">
            <a:avLst/>
          </a:prstGeom>
        </p:spPr>
      </p:pic>
      <p:sp>
        <p:nvSpPr>
          <p:cNvPr id="5" name="Oval 4"/>
          <p:cNvSpPr/>
          <p:nvPr/>
        </p:nvSpPr>
        <p:spPr>
          <a:xfrm>
            <a:off x="4298731" y="1261241"/>
            <a:ext cx="955259" cy="141889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Oval 5"/>
          <p:cNvSpPr/>
          <p:nvPr/>
        </p:nvSpPr>
        <p:spPr>
          <a:xfrm>
            <a:off x="5750341" y="2680138"/>
            <a:ext cx="955259" cy="141889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Oval 6"/>
          <p:cNvSpPr/>
          <p:nvPr/>
        </p:nvSpPr>
        <p:spPr>
          <a:xfrm>
            <a:off x="6681896" y="1652367"/>
            <a:ext cx="955259" cy="141889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Oval 7"/>
          <p:cNvSpPr/>
          <p:nvPr/>
        </p:nvSpPr>
        <p:spPr>
          <a:xfrm>
            <a:off x="8770883" y="960926"/>
            <a:ext cx="955259" cy="1418897"/>
          </a:xfrm>
          <a:prstGeom prst="ellipse">
            <a:avLst/>
          </a:prstGeom>
          <a:noFill/>
          <a:ln w="28575">
            <a:solidFill>
              <a:srgbClr val="658D1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Home Prices Still Elevated</a:t>
            </a:r>
          </a:p>
        </p:txBody>
      </p:sp>
    </p:spTree>
    <p:extLst>
      <p:ext uri="{BB962C8B-B14F-4D97-AF65-F5344CB8AC3E}">
        <p14:creationId xmlns:p14="http://schemas.microsoft.com/office/powerpoint/2010/main" val="3585029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0690" y="1240222"/>
            <a:ext cx="9216000" cy="2180558"/>
          </a:xfrm>
          <a:prstGeom prst="rect">
            <a:avLst/>
          </a:prstGeom>
        </p:spPr>
        <p:txBody>
          <a:bodyPr lIns="0" anchor="b" anchorCtr="0"/>
          <a:lstStyle>
            <a:lvl1pPr algn="l" defTabSz="928456" rtl="0" eaLnBrk="1" latinLnBrk="0" hangingPunct="1">
              <a:lnSpc>
                <a:spcPct val="90000"/>
              </a:lnSpc>
              <a:spcBef>
                <a:spcPct val="0"/>
              </a:spcBef>
              <a:buNone/>
              <a:defRPr sz="1800" b="1" kern="1200">
                <a:solidFill>
                  <a:schemeClr val="accent1"/>
                </a:solidFill>
                <a:latin typeface="Meta Offc" panose="020B0504030101020102" pitchFamily="34" charset="0"/>
                <a:ea typeface="+mj-ea"/>
                <a:cs typeface="+mj-cs"/>
              </a:defRPr>
            </a:lvl1pPr>
          </a:lstStyle>
          <a:p>
            <a:endParaRPr lang="en-US" sz="2800" dirty="0"/>
          </a:p>
          <a:p>
            <a:r>
              <a:rPr lang="en-US" sz="2800" dirty="0"/>
              <a:t>Production and Supply Chain Disruptions</a:t>
            </a:r>
          </a:p>
          <a:p>
            <a:endParaRPr lang="en-US" sz="2800" dirty="0"/>
          </a:p>
          <a:p>
            <a:r>
              <a:rPr lang="en-US" sz="2800" b="0" i="1" dirty="0"/>
              <a:t>With incremental signs of improvement, ongoing limitations to global trade hinge on international policy adjustments.</a:t>
            </a:r>
          </a:p>
        </p:txBody>
      </p:sp>
    </p:spTree>
    <p:extLst>
      <p:ext uri="{BB962C8B-B14F-4D97-AF65-F5344CB8AC3E}">
        <p14:creationId xmlns:p14="http://schemas.microsoft.com/office/powerpoint/2010/main" val="1306919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199" y="1075894"/>
            <a:ext cx="2681229" cy="609397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ea typeface="Calibri" panose="020F0502020204030204" pitchFamily="34" charset="0"/>
                <a:cs typeface="Times New Roman" panose="02020603050405020304" pitchFamily="18" charset="0"/>
              </a:rPr>
              <a:t>Even with a </a:t>
            </a:r>
            <a:r>
              <a:rPr kumimoji="0" lang="en-US" sz="1300" b="0" i="1" u="none" strike="noStrike" kern="1200" cap="none" spc="0" normalizeH="0" baseline="0" noProof="0" dirty="0">
                <a:ln>
                  <a:noFill/>
                </a:ln>
                <a:solidFill>
                  <a:srgbClr val="000000"/>
                </a:solidFill>
                <a:effectLst/>
                <a:uLnTx/>
                <a:uFillTx/>
                <a:latin typeface="Meta Offc"/>
                <a:ea typeface="Calibri" panose="020F0502020204030204" pitchFamily="34" charset="0"/>
                <a:cs typeface="Times New Roman" panose="02020603050405020304" pitchFamily="18" charset="0"/>
              </a:rPr>
              <a:t>relative</a:t>
            </a:r>
            <a:r>
              <a:rPr kumimoji="0" lang="en-US" sz="1300" b="0" i="0" u="none" strike="noStrike" kern="1200" cap="none" spc="0" normalizeH="0" baseline="0" noProof="0" dirty="0">
                <a:ln>
                  <a:noFill/>
                </a:ln>
                <a:solidFill>
                  <a:srgbClr val="000000"/>
                </a:solidFill>
                <a:effectLst/>
                <a:uLnTx/>
                <a:uFillTx/>
                <a:latin typeface="Meta Offc"/>
                <a:ea typeface="Calibri" panose="020F0502020204030204" pitchFamily="34" charset="0"/>
                <a:cs typeface="Times New Roman" panose="02020603050405020304" pitchFamily="18" charset="0"/>
              </a:rPr>
              <a:t> decline in spending, positive nominal spending is keeping pressure on producers</a:t>
            </a:r>
            <a:endParaRPr kumimoji="0" lang="en-US" sz="13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ea typeface="+mn-ea"/>
                <a:cs typeface="+mn-cs"/>
              </a:rPr>
              <a:t>Producers face labor shortages and lingering supply chain disruptions which have improved but remain historically high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ea typeface="+mn-ea"/>
                <a:cs typeface="+mn-cs"/>
              </a:rPr>
              <a:t>Shortages reported for lumber, tires, wire, etc. leading to extended wait times, higher prices and inventory complications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ea typeface="+mn-ea"/>
                <a:cs typeface="+mn-cs"/>
              </a:rPr>
              <a:t>The ISM declined from a near-term peak of 60.8 in October 2021 to  </a:t>
            </a:r>
            <a:r>
              <a:rPr kumimoji="0" lang="en-US" sz="1300" b="1" i="0" u="none" strike="noStrike" kern="1200" cap="none" spc="0" normalizeH="0" baseline="0" noProof="0" dirty="0">
                <a:ln>
                  <a:noFill/>
                </a:ln>
                <a:solidFill>
                  <a:srgbClr val="000000"/>
                </a:solidFill>
                <a:effectLst/>
                <a:uLnTx/>
                <a:uFillTx/>
                <a:latin typeface="Meta Offc"/>
                <a:ea typeface="+mn-ea"/>
                <a:cs typeface="+mn-cs"/>
              </a:rPr>
              <a:t>48.4</a:t>
            </a:r>
            <a:r>
              <a:rPr kumimoji="0" lang="en-US" sz="1300" b="0" i="0" u="none" strike="noStrike" kern="1200" cap="none" spc="0" normalizeH="0" baseline="0" noProof="0" dirty="0">
                <a:ln>
                  <a:noFill/>
                </a:ln>
                <a:solidFill>
                  <a:srgbClr val="000000"/>
                </a:solidFill>
                <a:effectLst/>
                <a:uLnTx/>
                <a:uFillTx/>
                <a:latin typeface="Meta Offc"/>
                <a:ea typeface="+mn-ea"/>
                <a:cs typeface="+mn-cs"/>
              </a:rPr>
              <a:t> as of December 2022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ea typeface="+mn-ea"/>
                <a:cs typeface="+mn-cs"/>
              </a:rPr>
              <a:t>The China Manufacturing PMI fell to </a:t>
            </a:r>
            <a:r>
              <a:rPr kumimoji="0" lang="en-US" sz="1300" b="1" i="0" u="none" strike="noStrike" kern="1200" cap="none" spc="0" normalizeH="0" baseline="0" noProof="0" dirty="0">
                <a:ln>
                  <a:noFill/>
                </a:ln>
                <a:solidFill>
                  <a:srgbClr val="000000"/>
                </a:solidFill>
                <a:effectLst/>
                <a:uLnTx/>
                <a:uFillTx/>
                <a:latin typeface="Meta Offc"/>
                <a:ea typeface="+mn-ea"/>
                <a:cs typeface="+mn-cs"/>
              </a:rPr>
              <a:t>47.0 </a:t>
            </a:r>
            <a:r>
              <a:rPr kumimoji="0" lang="en-US" sz="1300" b="0" i="0" u="none" strike="noStrike" kern="1200" cap="none" spc="0" normalizeH="0" baseline="0" noProof="0" dirty="0">
                <a:ln>
                  <a:noFill/>
                </a:ln>
                <a:solidFill>
                  <a:srgbClr val="000000"/>
                </a:solidFill>
                <a:effectLst/>
                <a:uLnTx/>
                <a:uFillTx/>
                <a:latin typeface="Meta Offc"/>
                <a:ea typeface="+mn-ea"/>
                <a:cs typeface="+mn-cs"/>
              </a:rPr>
              <a:t>in December, bouncing along breakeven since June 2021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Meta Off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Meta Offc"/>
                <a:ea typeface="+mn-ea"/>
                <a:cs typeface="+mn-cs"/>
              </a:rPr>
              <a:t>Solution to supply chain disruptions will depend on global policy, trade relations and geo-response to the virus – even domestic producers are impacted resulting in price pressures </a:t>
            </a:r>
          </a:p>
        </p:txBody>
      </p:sp>
      <p:pic>
        <p:nvPicPr>
          <p:cNvPr id="3" name="Picture 2"/>
          <p:cNvPicPr>
            <a:picLocks noChangeAspect="1"/>
          </p:cNvPicPr>
          <p:nvPr/>
        </p:nvPicPr>
        <p:blipFill>
          <a:blip r:embed="rId2"/>
          <a:stretch>
            <a:fillRect/>
          </a:stretch>
        </p:blipFill>
        <p:spPr>
          <a:xfrm>
            <a:off x="3216166" y="960973"/>
            <a:ext cx="6842234" cy="5702585"/>
          </a:xfrm>
          <a:prstGeom prst="rect">
            <a:avLst/>
          </a:prstGeom>
        </p:spPr>
      </p:pic>
      <p:sp>
        <p:nvSpPr>
          <p:cNvPr id="7"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Manufacturing Activity Slowing </a:t>
            </a:r>
          </a:p>
        </p:txBody>
      </p:sp>
    </p:spTree>
    <p:extLst>
      <p:ext uri="{BB962C8B-B14F-4D97-AF65-F5344CB8AC3E}">
        <p14:creationId xmlns:p14="http://schemas.microsoft.com/office/powerpoint/2010/main" val="190663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199" y="2242540"/>
            <a:ext cx="2681229" cy="2893100"/>
          </a:xfrm>
          <a:prstGeom prst="rect">
            <a:avLst/>
          </a:prstGeom>
        </p:spPr>
        <p:txBody>
          <a:bodyPr wrap="square">
            <a:spAutoFit/>
          </a:bodyPr>
          <a:lstStyle/>
          <a:p>
            <a:pPr lvl="0">
              <a:defRPr/>
            </a:pPr>
            <a:r>
              <a:rPr lang="en-US" sz="1300" dirty="0">
                <a:solidFill>
                  <a:srgbClr val="000000"/>
                </a:solidFill>
                <a:ea typeface="Calibri" panose="020F0502020204030204" pitchFamily="34" charset="0"/>
                <a:cs typeface="Times New Roman" panose="02020603050405020304" pitchFamily="18" charset="0"/>
              </a:rPr>
              <a:t>Chinese GDP grew 2.9% in Q4 and 3% for the year</a:t>
            </a:r>
          </a:p>
          <a:p>
            <a:pPr lvl="0">
              <a:defRPr/>
            </a:pPr>
            <a:endParaRPr lang="en-US" sz="1300" dirty="0">
              <a:solidFill>
                <a:srgbClr val="000000"/>
              </a:solidFill>
              <a:ea typeface="Calibri" panose="020F0502020204030204" pitchFamily="34" charset="0"/>
              <a:cs typeface="Times New Roman" panose="02020603050405020304" pitchFamily="18" charset="0"/>
            </a:endParaRPr>
          </a:p>
          <a:p>
            <a:pPr lvl="0">
              <a:defRPr/>
            </a:pPr>
            <a:r>
              <a:rPr lang="en-US" sz="1300" dirty="0">
                <a:solidFill>
                  <a:srgbClr val="000000"/>
                </a:solidFill>
                <a:ea typeface="Calibri" panose="020F0502020204030204" pitchFamily="34" charset="0"/>
                <a:cs typeface="Times New Roman" panose="02020603050405020304" pitchFamily="18" charset="0"/>
              </a:rPr>
              <a:t>While the annualized pace may mark the second-slowest growth rate in four decades, the near-term data suggests the Chinese economy may be able to recover faster than expected as the country continues roll back its COVID safety protocols and restrictions</a:t>
            </a:r>
          </a:p>
          <a:p>
            <a:pPr lvl="0">
              <a:defRPr/>
            </a:pPr>
            <a:r>
              <a:rPr lang="en-US" sz="1300" dirty="0">
                <a:solidFill>
                  <a:srgbClr val="000000"/>
                </a:solidFill>
                <a:ea typeface="Calibri" panose="020F0502020204030204" pitchFamily="34" charset="0"/>
                <a:cs typeface="Times New Roman" panose="02020603050405020304" pitchFamily="18" charset="0"/>
              </a:rPr>
              <a:t> </a:t>
            </a:r>
          </a:p>
          <a:p>
            <a:pPr lvl="0">
              <a:defRPr/>
            </a:pPr>
            <a:r>
              <a:rPr lang="en-US" sz="1300" dirty="0">
                <a:solidFill>
                  <a:srgbClr val="000000"/>
                </a:solidFill>
                <a:ea typeface="Calibri" panose="020F0502020204030204" pitchFamily="34" charset="0"/>
                <a:cs typeface="Times New Roman" panose="02020603050405020304" pitchFamily="18" charset="0"/>
              </a:rPr>
              <a:t>Global GDP rose 5.9% in 2021, following a 3.1% decline in 2020</a:t>
            </a:r>
          </a:p>
        </p:txBody>
      </p:sp>
      <p:sp>
        <p:nvSpPr>
          <p:cNvPr id="7" name="Title 1"/>
          <p:cNvSpPr>
            <a:spLocks noGrp="1"/>
          </p:cNvSpPr>
          <p:nvPr>
            <p:ph type="title"/>
          </p:nvPr>
        </p:nvSpPr>
        <p:spPr>
          <a:xfrm>
            <a:off x="421200" y="186647"/>
            <a:ext cx="9216000" cy="569279"/>
          </a:xfrm>
        </p:spPr>
        <p:txBody>
          <a:bodyPr/>
          <a:lstStyle/>
          <a:p>
            <a:r>
              <a:rPr lang="en-US" b="0" dirty="0">
                <a:latin typeface="Meta Offc Medium" panose="020B0604030101020102" pitchFamily="34" charset="0"/>
              </a:rPr>
              <a:t>Chinese and Global GDP</a:t>
            </a:r>
          </a:p>
        </p:txBody>
      </p:sp>
      <p:pic>
        <p:nvPicPr>
          <p:cNvPr id="2" name="Picture 1"/>
          <p:cNvPicPr>
            <a:picLocks noChangeAspect="1"/>
          </p:cNvPicPr>
          <p:nvPr/>
        </p:nvPicPr>
        <p:blipFill>
          <a:blip r:embed="rId2"/>
          <a:stretch>
            <a:fillRect/>
          </a:stretch>
        </p:blipFill>
        <p:spPr>
          <a:xfrm>
            <a:off x="3227805" y="954029"/>
            <a:ext cx="6830595" cy="5867186"/>
          </a:xfrm>
          <a:prstGeom prst="rect">
            <a:avLst/>
          </a:prstGeom>
        </p:spPr>
      </p:pic>
    </p:spTree>
    <p:extLst>
      <p:ext uri="{BB962C8B-B14F-4D97-AF65-F5344CB8AC3E}">
        <p14:creationId xmlns:p14="http://schemas.microsoft.com/office/powerpoint/2010/main" val="8808791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2.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3.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4.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5.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ags/tag6.xml><?xml version="1.0" encoding="utf-8"?>
<p:tagLst xmlns:a="http://schemas.openxmlformats.org/drawingml/2006/main" xmlns:r="http://schemas.openxmlformats.org/officeDocument/2006/relationships" xmlns:p="http://schemas.openxmlformats.org/presentationml/2006/main">
  <p:tag name="SIZEWIDTH" val="True"/>
  <p:tag name="SIZEHEIGHT" val="True"/>
  <p:tag name="FORMATSFILENAME" val="Standard Slides.pot"/>
  <p:tag name="POSNALIGNHORIZ" val="True"/>
  <p:tag name="POSNALIGNVERT" val="True"/>
  <p:tag name="FORMATSSHAPE" val="Rectangle 5"/>
  <p:tag name="FORMATSSLIDEID" val="328"/>
  <p:tag name="POSITIONSHAPE" val="Rectangle 5"/>
  <p:tag name="POSITIONSLIDEID" val="328"/>
  <p:tag name="SIZESHAPE" val="Rectangle 5"/>
  <p:tag name="SIZESLIDEID" val="328"/>
</p:tagLst>
</file>

<file path=ppt/theme/theme1.xml><?xml version="1.0" encoding="utf-8"?>
<a:theme xmlns:a="http://schemas.openxmlformats.org/drawingml/2006/main" name="Title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14400" fontAlgn="base">
          <a:spcBef>
            <a:spcPct val="0"/>
          </a:spcBef>
          <a:spcAft>
            <a:spcPct val="0"/>
          </a:spcAft>
          <a:defRPr dirty="0">
            <a:solidFill>
              <a:srgbClr val="FFFFFF"/>
            </a:solidFill>
            <a:latin typeface="Meta Offc" panose="020B0504030101020102"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Presentation Page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ection Break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ck Cover">
  <a:themeElements>
    <a:clrScheme name="Stifel">
      <a:dk1>
        <a:srgbClr val="000000"/>
      </a:dk1>
      <a:lt1>
        <a:srgbClr val="FFFFFF"/>
      </a:lt1>
      <a:dk2>
        <a:srgbClr val="003767"/>
      </a:dk2>
      <a:lt2>
        <a:srgbClr val="FFFFFF"/>
      </a:lt2>
      <a:accent1>
        <a:srgbClr val="003366"/>
      </a:accent1>
      <a:accent2>
        <a:srgbClr val="648C3C"/>
      </a:accent2>
      <a:accent3>
        <a:srgbClr val="838384"/>
      </a:accent3>
      <a:accent4>
        <a:srgbClr val="DC5B1C"/>
      </a:accent4>
      <a:accent5>
        <a:srgbClr val="A28F51"/>
      </a:accent5>
      <a:accent6>
        <a:srgbClr val="008BD4"/>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Section Breaks">
  <a:themeElements>
    <a:clrScheme name="Stifel">
      <a:dk1>
        <a:srgbClr val="002F56"/>
      </a:dk1>
      <a:lt1>
        <a:srgbClr val="FFFFFF"/>
      </a:lt1>
      <a:dk2>
        <a:srgbClr val="002F56"/>
      </a:dk2>
      <a:lt2>
        <a:srgbClr val="FFFFFF"/>
      </a:lt2>
      <a:accent1>
        <a:srgbClr val="003057"/>
      </a:accent1>
      <a:accent2>
        <a:srgbClr val="97999B"/>
      </a:accent2>
      <a:accent3>
        <a:srgbClr val="658D1B"/>
      </a:accent3>
      <a:accent4>
        <a:srgbClr val="E57100"/>
      </a:accent4>
      <a:accent5>
        <a:srgbClr val="F1C300"/>
      </a:accent5>
      <a:accent6>
        <a:srgbClr val="00A3E0"/>
      </a:accent6>
      <a:hlink>
        <a:srgbClr val="979898"/>
      </a:hlink>
      <a:folHlink>
        <a:srgbClr val="658D1B"/>
      </a:folHlink>
    </a:clrScheme>
    <a:fontScheme name="Stifel">
      <a:majorFont>
        <a:latin typeface="Meta Offc"/>
        <a:ea typeface=""/>
        <a:cs typeface=""/>
      </a:majorFont>
      <a:minorFont>
        <a:latin typeface="Meta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56051</TotalTime>
  <Words>2056</Words>
  <Application>Microsoft Office PowerPoint</Application>
  <PresentationFormat>Custom</PresentationFormat>
  <Paragraphs>183</Paragraphs>
  <Slides>23</Slides>
  <Notes>7</Notes>
  <HiddenSlides>0</HiddenSlides>
  <MMClips>0</MMClips>
  <ScaleCrop>false</ScaleCrop>
  <HeadingPairs>
    <vt:vector size="6" baseType="variant">
      <vt:variant>
        <vt:lpstr>Fonts Used</vt:lpstr>
      </vt:variant>
      <vt:variant>
        <vt:i4>10</vt:i4>
      </vt:variant>
      <vt:variant>
        <vt:lpstr>Theme</vt:lpstr>
      </vt:variant>
      <vt:variant>
        <vt:i4>7</vt:i4>
      </vt:variant>
      <vt:variant>
        <vt:lpstr>Slide Titles</vt:lpstr>
      </vt:variant>
      <vt:variant>
        <vt:i4>23</vt:i4>
      </vt:variant>
    </vt:vector>
  </HeadingPairs>
  <TitlesOfParts>
    <vt:vector size="40" baseType="lpstr">
      <vt:lpstr>Arial</vt:lpstr>
      <vt:lpstr>Arial Narrow</vt:lpstr>
      <vt:lpstr>Book Antiqua</vt:lpstr>
      <vt:lpstr>Calibri</vt:lpstr>
      <vt:lpstr>Calibri Light</vt:lpstr>
      <vt:lpstr>Courier New</vt:lpstr>
      <vt:lpstr>Meta Offc</vt:lpstr>
      <vt:lpstr>Meta Offc Medium</vt:lpstr>
      <vt:lpstr>Times New Roman</vt:lpstr>
      <vt:lpstr>Wingdings</vt:lpstr>
      <vt:lpstr>Title Pages</vt:lpstr>
      <vt:lpstr>Presentation Pages</vt:lpstr>
      <vt:lpstr>2_Presentation Pages</vt:lpstr>
      <vt:lpstr>1_Presentation Pages</vt:lpstr>
      <vt:lpstr>Section Breaks</vt:lpstr>
      <vt:lpstr>Back Cover</vt:lpstr>
      <vt:lpstr>1_Section Breaks</vt:lpstr>
      <vt:lpstr>PowerPoint Presentation</vt:lpstr>
      <vt:lpstr>The Labor Market and the Consumer    Tight labor market conditions carry into 2023 with some reprieve, while consumer spending declines further amid still-elevated prices. </vt:lpstr>
      <vt:lpstr>Total Employment Still Behind Pre-Covid Levels</vt:lpstr>
      <vt:lpstr>3.5% U.S. Unemployment Rate; 62.3% Participation Rate</vt:lpstr>
      <vt:lpstr>PowerPoint Presentation</vt:lpstr>
      <vt:lpstr>Home Prices Still Elevated</vt:lpstr>
      <vt:lpstr>PowerPoint Presentation</vt:lpstr>
      <vt:lpstr>Manufacturing Activity Slowing </vt:lpstr>
      <vt:lpstr>Chinese and Global GDP</vt:lpstr>
      <vt:lpstr>PowerPoint Presentation</vt:lpstr>
      <vt:lpstr>Inflation Remains Elevated with Core Services Pushing Higher</vt:lpstr>
      <vt:lpstr>Consistently Higher Fed Forecast for Terminal Rate</vt:lpstr>
      <vt:lpstr>Inflation Remains the Primary Driver of the Fed’s Policy Directive</vt:lpstr>
      <vt:lpstr>U.S. Economy Showing Signs of Weakness</vt:lpstr>
      <vt:lpstr>What Does This Mean for Rates?</vt:lpstr>
      <vt:lpstr>PowerPoint Presentation</vt:lpstr>
      <vt:lpstr>U.S. Debt Rises to All-Time High: $31T vs. $25T Economy</vt:lpstr>
      <vt:lpstr>U.S. Inflation Higher than Abroad</vt:lpstr>
      <vt:lpstr>PowerPoint Presentation</vt:lpstr>
      <vt:lpstr>Commodity Prices Felt Renewed Hit as Conflict Erupted Abroad</vt:lpstr>
      <vt:lpstr>PowerPoint Presentation</vt:lpstr>
      <vt:lpstr>Disclosures and Disclaimers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Tricia (ISG-Advertising Graphics)</dc:creator>
  <cp:lastModifiedBy>Kathryn Thompson</cp:lastModifiedBy>
  <cp:revision>1308</cp:revision>
  <cp:lastPrinted>2023-01-03T15:37:40Z</cp:lastPrinted>
  <dcterms:created xsi:type="dcterms:W3CDTF">2020-06-15T14:07:53Z</dcterms:created>
  <dcterms:modified xsi:type="dcterms:W3CDTF">2023-01-31T18:18:45Z</dcterms:modified>
</cp:coreProperties>
</file>