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0"/>
  </p:notesMasterIdLst>
  <p:handoutMasterIdLst>
    <p:handoutMasterId r:id="rId51"/>
  </p:handoutMasterIdLst>
  <p:sldIdLst>
    <p:sldId id="283" r:id="rId5"/>
    <p:sldId id="286" r:id="rId6"/>
    <p:sldId id="565" r:id="rId7"/>
    <p:sldId id="604" r:id="rId8"/>
    <p:sldId id="593" r:id="rId9"/>
    <p:sldId id="572" r:id="rId10"/>
    <p:sldId id="584" r:id="rId11"/>
    <p:sldId id="260" r:id="rId12"/>
    <p:sldId id="578" r:id="rId13"/>
    <p:sldId id="544" r:id="rId14"/>
    <p:sldId id="580" r:id="rId15"/>
    <p:sldId id="563" r:id="rId16"/>
    <p:sldId id="599" r:id="rId17"/>
    <p:sldId id="610" r:id="rId18"/>
    <p:sldId id="264" r:id="rId19"/>
    <p:sldId id="595" r:id="rId20"/>
    <p:sldId id="586" r:id="rId21"/>
    <p:sldId id="609" r:id="rId22"/>
    <p:sldId id="605" r:id="rId23"/>
    <p:sldId id="596" r:id="rId24"/>
    <p:sldId id="583" r:id="rId25"/>
    <p:sldId id="552" r:id="rId26"/>
    <p:sldId id="527" r:id="rId27"/>
    <p:sldId id="571" r:id="rId28"/>
    <p:sldId id="590" r:id="rId29"/>
    <p:sldId id="581" r:id="rId30"/>
    <p:sldId id="574" r:id="rId31"/>
    <p:sldId id="261" r:id="rId32"/>
    <p:sldId id="575" r:id="rId33"/>
    <p:sldId id="600" r:id="rId34"/>
    <p:sldId id="543" r:id="rId35"/>
    <p:sldId id="551" r:id="rId36"/>
    <p:sldId id="570" r:id="rId37"/>
    <p:sldId id="587" r:id="rId38"/>
    <p:sldId id="284" r:id="rId39"/>
    <p:sldId id="588" r:id="rId40"/>
    <p:sldId id="592" r:id="rId41"/>
    <p:sldId id="607" r:id="rId42"/>
    <p:sldId id="576" r:id="rId43"/>
    <p:sldId id="562" r:id="rId44"/>
    <p:sldId id="556" r:id="rId45"/>
    <p:sldId id="603" r:id="rId46"/>
    <p:sldId id="577" r:id="rId47"/>
    <p:sldId id="608" r:id="rId48"/>
    <p:sldId id="60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80" autoAdjust="0"/>
    <p:restoredTop sz="95170" autoAdjust="0"/>
  </p:normalViewPr>
  <p:slideViewPr>
    <p:cSldViewPr snapToGrid="0">
      <p:cViewPr varScale="1">
        <p:scale>
          <a:sx n="114" d="100"/>
          <a:sy n="114" d="100"/>
        </p:scale>
        <p:origin x="816" y="114"/>
      </p:cViewPr>
      <p:guideLst/>
    </p:cSldViewPr>
  </p:slideViewPr>
  <p:outlineViewPr>
    <p:cViewPr>
      <p:scale>
        <a:sx n="33" d="100"/>
        <a:sy n="33" d="100"/>
      </p:scale>
      <p:origin x="0" y="-469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2/24/2021</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2/24/2021</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147065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8</a:t>
            </a:fld>
            <a:endParaRPr lang="en-US" noProof="0"/>
          </a:p>
        </p:txBody>
      </p:sp>
    </p:spTree>
    <p:extLst>
      <p:ext uri="{BB962C8B-B14F-4D97-AF65-F5344CB8AC3E}">
        <p14:creationId xmlns:p14="http://schemas.microsoft.com/office/powerpoint/2010/main" val="36463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12</a:t>
            </a:fld>
            <a:endParaRPr lang="en-US" noProof="0"/>
          </a:p>
        </p:txBody>
      </p:sp>
    </p:spTree>
    <p:extLst>
      <p:ext uri="{BB962C8B-B14F-4D97-AF65-F5344CB8AC3E}">
        <p14:creationId xmlns:p14="http://schemas.microsoft.com/office/powerpoint/2010/main" val="1663411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15</a:t>
            </a:fld>
            <a:endParaRPr lang="en-US" noProof="0"/>
          </a:p>
        </p:txBody>
      </p:sp>
    </p:spTree>
    <p:extLst>
      <p:ext uri="{BB962C8B-B14F-4D97-AF65-F5344CB8AC3E}">
        <p14:creationId xmlns:p14="http://schemas.microsoft.com/office/powerpoint/2010/main" val="707402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28</a:t>
            </a:fld>
            <a:endParaRPr lang="en-US" noProof="0"/>
          </a:p>
        </p:txBody>
      </p:sp>
    </p:spTree>
    <p:extLst>
      <p:ext uri="{BB962C8B-B14F-4D97-AF65-F5344CB8AC3E}">
        <p14:creationId xmlns:p14="http://schemas.microsoft.com/office/powerpoint/2010/main" val="70275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6FA6DD-B863-4ABE-8255-51FA1438C142}" type="slidenum">
              <a:rPr lang="en-US" smtClean="0"/>
              <a:t>31</a:t>
            </a:fld>
            <a:endParaRPr lang="en-US"/>
          </a:p>
        </p:txBody>
      </p:sp>
    </p:spTree>
    <p:extLst>
      <p:ext uri="{BB962C8B-B14F-4D97-AF65-F5344CB8AC3E}">
        <p14:creationId xmlns:p14="http://schemas.microsoft.com/office/powerpoint/2010/main" val="173910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35</a:t>
            </a:fld>
            <a:endParaRPr lang="en-US" noProof="0"/>
          </a:p>
        </p:txBody>
      </p:sp>
    </p:spTree>
    <p:extLst>
      <p:ext uri="{BB962C8B-B14F-4D97-AF65-F5344CB8AC3E}">
        <p14:creationId xmlns:p14="http://schemas.microsoft.com/office/powerpoint/2010/main" val="38408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43</a:t>
            </a:fld>
            <a:endParaRPr lang="en-US" noProof="0"/>
          </a:p>
        </p:txBody>
      </p:sp>
    </p:spTree>
    <p:extLst>
      <p:ext uri="{BB962C8B-B14F-4D97-AF65-F5344CB8AC3E}">
        <p14:creationId xmlns:p14="http://schemas.microsoft.com/office/powerpoint/2010/main" val="3061956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8" name="Slide Number Placeholder 7">
            <a:extLst>
              <a:ext uri="{FF2B5EF4-FFF2-40B4-BE49-F238E27FC236}">
                <a16:creationId xmlns:a16="http://schemas.microsoft.com/office/drawing/2014/main"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76270" y="-9767"/>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00563" y="-65309"/>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143" name="Freeform: Shape 142">
            <a:extLst>
              <a:ext uri="{FF2B5EF4-FFF2-40B4-BE49-F238E27FC236}">
                <a16:creationId xmlns:a16="http://schemas.microsoft.com/office/drawing/2014/main"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163" name="Freeform: Shape 162">
            <a:extLst>
              <a:ext uri="{FF2B5EF4-FFF2-40B4-BE49-F238E27FC236}">
                <a16:creationId xmlns:a16="http://schemas.microsoft.com/office/drawing/2014/main"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42" name="Freeform: Shape 241">
            <a:extLst>
              <a:ext uri="{FF2B5EF4-FFF2-40B4-BE49-F238E27FC236}">
                <a16:creationId xmlns:a16="http://schemas.microsoft.com/office/drawing/2014/main"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274" name="Freeform: Shape 273">
            <a:extLst>
              <a:ext uri="{FF2B5EF4-FFF2-40B4-BE49-F238E27FC236}">
                <a16:creationId xmlns:a16="http://schemas.microsoft.com/office/drawing/2014/main"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a:p>
        </p:txBody>
      </p:sp>
      <p:sp>
        <p:nvSpPr>
          <p:cNvPr id="5" name="Text Placeholder 4">
            <a:extLst>
              <a:ext uri="{FF2B5EF4-FFF2-40B4-BE49-F238E27FC236}">
                <a16:creationId xmlns:a16="http://schemas.microsoft.com/office/drawing/2014/main"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5" name="Text Placeholder 8">
            <a:extLst>
              <a:ext uri="{FF2B5EF4-FFF2-40B4-BE49-F238E27FC236}">
                <a16:creationId xmlns:a16="http://schemas.microsoft.com/office/drawing/2014/main"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cSld name="1_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2/24/2021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8990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1" name="Text Placeholder 10">
            <a:extLst>
              <a:ext uri="{FF2B5EF4-FFF2-40B4-BE49-F238E27FC236}">
                <a16:creationId xmlns:a16="http://schemas.microsoft.com/office/drawing/2014/main"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7" name="Freeform: Shape 36">
            <a:extLst>
              <a:ext uri="{FF2B5EF4-FFF2-40B4-BE49-F238E27FC236}">
                <a16:creationId xmlns:a16="http://schemas.microsoft.com/office/drawing/2014/main"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0" name="Text Placeholder 8">
            <a:extLst>
              <a:ext uri="{FF2B5EF4-FFF2-40B4-BE49-F238E27FC236}">
                <a16:creationId xmlns:a16="http://schemas.microsoft.com/office/drawing/2014/main"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531356" y="-63147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81076"/>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pic>
        <p:nvPicPr>
          <p:cNvPr id="12" name="Picture 11">
            <a:extLst>
              <a:ext uri="{FF2B5EF4-FFF2-40B4-BE49-F238E27FC236}">
                <a16:creationId xmlns:a16="http://schemas.microsoft.com/office/drawing/2014/main" id="{0B6E215A-5CBB-4D87-AC07-D4489F92376D}"/>
              </a:ext>
            </a:extLst>
          </p:cNvPr>
          <p:cNvPicPr>
            <a:picLocks noChangeAspect="1"/>
          </p:cNvPicPr>
          <p:nvPr userDrawn="1"/>
        </p:nvPicPr>
        <p:blipFill>
          <a:blip r:embed="rId28"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 id="2147483682" r:id="rId26"/>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hyperlink" Target="https://www.pexels.com/photo/diverse-diversity-female-hand-305526/"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eoi.es/blogs/imsd/the-impact-of-values-on-csr/" TargetMode="External"/><Relationship Id="rId2" Type="http://schemas.openxmlformats.org/officeDocument/2006/relationships/image" Target="../media/image16.pn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JfZPl4CFEUc" TargetMode="External"/><Relationship Id="rId2" Type="http://schemas.openxmlformats.org/officeDocument/2006/relationships/slideLayout" Target="../slideLayouts/slideLayout26.xml"/><Relationship Id="rId1" Type="http://schemas.openxmlformats.org/officeDocument/2006/relationships/video" Target="https://www.youtube.com/embed/JfZPl4CFEUc?feature=oembed" TargetMode="External"/><Relationship Id="rId5" Type="http://schemas.openxmlformats.org/officeDocument/2006/relationships/image" Target="../media/image4.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hyperlink" Target="https://www.pressenza.com/2017/09/the-great-fear-the-myth-of-whiteness/" TargetMode="External"/><Relationship Id="rId2" Type="http://schemas.openxmlformats.org/officeDocument/2006/relationships/image" Target="../media/image2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6.xml"/><Relationship Id="rId1" Type="http://schemas.openxmlformats.org/officeDocument/2006/relationships/video" Target="https://www.youtube.com/embed/jOLsO4VKuUc?feature=oembed"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hyperlink" Target="https://www.thelastamericanvagabond.com/social-change/awakening-goes-deeper/" TargetMode="External"/><Relationship Id="rId2" Type="http://schemas.openxmlformats.org/officeDocument/2006/relationships/image" Target="../media/image25.jp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4.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hyperlink" Target="http://www.foxbusiness.com/index.html" TargetMode="External"/><Relationship Id="rId2" Type="http://schemas.openxmlformats.org/officeDocument/2006/relationships/hyperlink" Target="https://www.foxbusiness.com/person/d/brittany-de-lea" TargetMode="Externa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hyperlink" Target="https://globalgreekworld.blogspot.com/2011/04/lets-get-our-global-greeks-on-2011-time.html"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s://iris.peabody.vanderbilt.edu/module/acc/cresource/q1/p01/" TargetMode="External"/><Relationship Id="rId2" Type="http://schemas.openxmlformats.org/officeDocument/2006/relationships/image" Target="../media/image39.jp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hyperlink" Target="https://carolahand.wordpress.com/2015/01/06/context-matters-when-teaching-diversity/"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rainyquote.com/authors/martin-luther-king-jr-quotes"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3" Type="http://schemas.openxmlformats.org/officeDocument/2006/relationships/hyperlink" Target="https://www.flickr.com/photos/colettec/48855067347/" TargetMode="External"/><Relationship Id="rId2" Type="http://schemas.openxmlformats.org/officeDocument/2006/relationships/image" Target="../media/image42.jp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26.xml"/><Relationship Id="rId1" Type="http://schemas.openxmlformats.org/officeDocument/2006/relationships/video" Target="https://www.youtube.com/embed/-x90tR8-g5o?feature=oembed" TargetMode="Externa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4.JP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hyperlink" Target="http://www.newclearvision.com/2011/01/07/environmental-justice-and-the-derivatives-depression/"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slideLayout" Target="../slideLayouts/slideLayout26.xml"/><Relationship Id="rId5" Type="http://schemas.openxmlformats.org/officeDocument/2006/relationships/image" Target="../media/image48.jpeg"/><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8" Type="http://schemas.openxmlformats.org/officeDocument/2006/relationships/hyperlink" Target="https://www.nytimes.com/2020/12/29/us/louisville-officer-fired-jaynes-breonna-taylor.html?campaign_id=9&amp;emc=edit_nn_20201230&amp;instance_id=25507&amp;nl=the-morning&amp;regi_id=89498979&amp;segment_id=48043&amp;te=1&amp;user_id=b49ff0f4bef8f7944624252422b409f8" TargetMode="External"/><Relationship Id="rId3" Type="http://schemas.openxmlformats.org/officeDocument/2006/relationships/hyperlink" Target="https://www.flickr.com/photos/tram_painter/49965769902/" TargetMode="External"/><Relationship Id="rId7" Type="http://schemas.openxmlformats.org/officeDocument/2006/relationships/hyperlink" Target="https://www.youtube.com/watch?v=vksEJR9EPQ8&amp;authuser=0" TargetMode="External"/><Relationship Id="rId2" Type="http://schemas.openxmlformats.org/officeDocument/2006/relationships/image" Target="../media/image49.jpg"/><Relationship Id="rId1" Type="http://schemas.openxmlformats.org/officeDocument/2006/relationships/slideLayout" Target="../slideLayouts/slideLayout3.xml"/><Relationship Id="rId6" Type="http://schemas.openxmlformats.org/officeDocument/2006/relationships/hyperlink" Target="http://usa.streetsblog.org/2011/01/25/gao-transportation-spending-an-investment-with-uncertain-returns/" TargetMode="External"/><Relationship Id="rId5" Type="http://schemas.openxmlformats.org/officeDocument/2006/relationships/image" Target="../media/image51.png"/><Relationship Id="rId10" Type="http://schemas.openxmlformats.org/officeDocument/2006/relationships/image" Target="../media/image4.png"/><Relationship Id="rId4" Type="http://schemas.openxmlformats.org/officeDocument/2006/relationships/image" Target="../media/image50.jpg"/><Relationship Id="rId9" Type="http://schemas.openxmlformats.org/officeDocument/2006/relationships/hyperlink" Target="https://www.wrbl.com/news/local-news/hamilton-police-chief-sergeant-resign-after-bodycam-footage-showing-them-using-racial-slurs-surfac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devpolicy.org/should-australia-partner-with-coke-in-the-pacific-20150714/" TargetMode="External"/><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hyperlink" Target="http://www.justintarte.com/2014/01/5-helpful-strategies-for-self-reflection.html" TargetMode="External"/><Relationship Id="rId7" Type="http://schemas.openxmlformats.org/officeDocument/2006/relationships/hyperlink" Target="https://www.drscottsaunders.com/about_this_site/action-changes-things-acronym/" TargetMode="External"/><Relationship Id="rId2" Type="http://schemas.openxmlformats.org/officeDocument/2006/relationships/image" Target="../media/image10.jpg"/><Relationship Id="rId1" Type="http://schemas.openxmlformats.org/officeDocument/2006/relationships/slideLayout" Target="../slideLayouts/slideLayout5.xml"/><Relationship Id="rId6" Type="http://schemas.openxmlformats.org/officeDocument/2006/relationships/image" Target="../media/image12.jpg"/><Relationship Id="rId5" Type="http://schemas.openxmlformats.org/officeDocument/2006/relationships/hyperlink" Target="https://www.morethancake.org/archives/8347" TargetMode="External"/><Relationship Id="rId10"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hyperlink" Target="http://flickr.com/photos/cobalt/2998011227"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eadershipfreak.blog/2018/01/12/at-least-85-are-not-self-aware/" TargetMode="External"/><Relationship Id="rId2" Type="http://schemas.openxmlformats.org/officeDocument/2006/relationships/image" Target="../media/image14.jpg"/><Relationship Id="rId1" Type="http://schemas.openxmlformats.org/officeDocument/2006/relationships/slideLayout" Target="../slideLayouts/slideLayout26.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vinodtbidwaik.blogspot.com/2014/08/what-are-your-values.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7375866" y="783990"/>
            <a:ext cx="4099187" cy="2078700"/>
          </a:xfrm>
        </p:spPr>
        <p:txBody>
          <a:bodyPr/>
          <a:lstStyle/>
          <a:p>
            <a:pPr algn="l"/>
            <a:r>
              <a:rPr lang="en-US" sz="5400" dirty="0"/>
              <a:t>DIVERSITY…</a:t>
            </a:r>
            <a:br>
              <a:rPr lang="en-US" sz="5400" dirty="0"/>
            </a:br>
            <a:r>
              <a:rPr lang="en-US" sz="3600" b="0" dirty="0"/>
              <a:t>It’s  Personal</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a:xfrm>
            <a:off x="7375865" y="4262718"/>
            <a:ext cx="4099187" cy="1048939"/>
          </a:xfrm>
        </p:spPr>
        <p:txBody>
          <a:bodyPr/>
          <a:lstStyle/>
          <a:p>
            <a:pPr algn="ctr"/>
            <a:r>
              <a:rPr lang="en-US" sz="2800" dirty="0">
                <a:solidFill>
                  <a:srgbClr val="FFC000"/>
                </a:solidFill>
              </a:rPr>
              <a:t>Becoming a Champion for Change</a:t>
            </a:r>
            <a:endParaRPr lang="en-US" sz="2800" noProof="1">
              <a:solidFill>
                <a:srgbClr val="FFC000"/>
              </a:solidFill>
            </a:endParaRPr>
          </a:p>
          <a:p>
            <a:endParaRPr lang="en-US" dirty="0"/>
          </a:p>
        </p:txBody>
      </p:sp>
      <p:pic>
        <p:nvPicPr>
          <p:cNvPr id="15" name="Picture Placeholder 14">
            <a:extLst>
              <a:ext uri="{FF2B5EF4-FFF2-40B4-BE49-F238E27FC236}">
                <a16:creationId xmlns:a16="http://schemas.microsoft.com/office/drawing/2014/main" id="{78A4941F-40C6-4252-9BD3-830B4F704EAF}"/>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18428" r="18428"/>
          <a:stretch>
            <a:fillRect/>
          </a:stretch>
        </p:blipFill>
        <p:spPr>
          <a:xfrm>
            <a:off x="1260455" y="783990"/>
            <a:ext cx="5039333" cy="5172574"/>
          </a:xfrm>
        </p:spPr>
      </p:pic>
      <p:pic>
        <p:nvPicPr>
          <p:cNvPr id="8" name="logo.png" descr="logo.png">
            <a:extLst>
              <a:ext uri="{FF2B5EF4-FFF2-40B4-BE49-F238E27FC236}">
                <a16:creationId xmlns:a16="http://schemas.microsoft.com/office/drawing/2014/main" id="{F2E886D4-6050-4181-B309-A87C67017190}"/>
              </a:ext>
            </a:extLst>
          </p:cNvPr>
          <p:cNvPicPr>
            <a:picLocks noChangeAspect="1"/>
          </p:cNvPicPr>
          <p:nvPr/>
        </p:nvPicPr>
        <p:blipFill>
          <a:blip r:embed="rId5"/>
          <a:stretch>
            <a:fillRect/>
          </a:stretch>
        </p:blipFill>
        <p:spPr>
          <a:xfrm>
            <a:off x="104031" y="6251129"/>
            <a:ext cx="1700994" cy="526553"/>
          </a:xfrm>
          <a:prstGeom prst="rect">
            <a:avLst/>
          </a:prstGeom>
          <a:ln w="12700">
            <a:miter lim="400000"/>
          </a:ln>
        </p:spPr>
      </p:pic>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6" name="Picture 5" descr="A close up of a flag&#10;&#10;Description automatically generated">
            <a:extLst>
              <a:ext uri="{FF2B5EF4-FFF2-40B4-BE49-F238E27FC236}">
                <a16:creationId xmlns:a16="http://schemas.microsoft.com/office/drawing/2014/main" id="{FFC53A63-8F84-4F94-B801-3DDD01A0C5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85354" y="297105"/>
            <a:ext cx="4857307" cy="4813547"/>
          </a:xfrm>
          <a:prstGeom prst="rect">
            <a:avLst/>
          </a:prstGeom>
          <a:solidFill>
            <a:schemeClr val="accent1"/>
          </a:solidFill>
          <a:effectLst>
            <a:softEdge rad="635000"/>
          </a:effectLst>
        </p:spPr>
      </p:pic>
      <p:sp>
        <p:nvSpPr>
          <p:cNvPr id="5" name="Title 12">
            <a:extLst>
              <a:ext uri="{FF2B5EF4-FFF2-40B4-BE49-F238E27FC236}">
                <a16:creationId xmlns:a16="http://schemas.microsoft.com/office/drawing/2014/main" id="{3CB2FE3B-575E-4133-89A8-77E91A1F0EEC}"/>
              </a:ext>
            </a:extLst>
          </p:cNvPr>
          <p:cNvSpPr txBox="1">
            <a:spLocks/>
          </p:cNvSpPr>
          <p:nvPr/>
        </p:nvSpPr>
        <p:spPr>
          <a:xfrm>
            <a:off x="1027399" y="5125885"/>
            <a:ext cx="9946888" cy="119359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algn="ctr"/>
            <a:r>
              <a:rPr lang="en-US" sz="3600" dirty="0">
                <a:latin typeface="+mn-lt"/>
                <a:ea typeface="DengXian Light" panose="020B0503020204020204" pitchFamily="2" charset="-122"/>
                <a:cs typeface="Times New Roman" panose="02020603050405020304" pitchFamily="18" charset="0"/>
              </a:rPr>
              <a:t>What happens when other influences impact our core values?</a:t>
            </a:r>
            <a:endParaRPr lang="en-US" sz="3600" dirty="0">
              <a:latin typeface="+mn-lt"/>
              <a:cs typeface="Times New Roman" panose="02020603050405020304" pitchFamily="18" charset="0"/>
            </a:endParaRPr>
          </a:p>
        </p:txBody>
      </p:sp>
      <p:sp>
        <p:nvSpPr>
          <p:cNvPr id="2" name="Flowchart: Connector 1">
            <a:extLst>
              <a:ext uri="{FF2B5EF4-FFF2-40B4-BE49-F238E27FC236}">
                <a16:creationId xmlns:a16="http://schemas.microsoft.com/office/drawing/2014/main" id="{1AE65BEB-CBE7-4915-AFB2-39DE466E824F}"/>
              </a:ext>
            </a:extLst>
          </p:cNvPr>
          <p:cNvSpPr/>
          <p:nvPr/>
        </p:nvSpPr>
        <p:spPr>
          <a:xfrm>
            <a:off x="1442691" y="2703879"/>
            <a:ext cx="1582201" cy="1454003"/>
          </a:xfrm>
          <a:prstGeom prst="flowChartConnector">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B039876-4E56-4068-8B1E-F8AF98F58B4C}"/>
              </a:ext>
            </a:extLst>
          </p:cNvPr>
          <p:cNvSpPr txBox="1"/>
          <p:nvPr/>
        </p:nvSpPr>
        <p:spPr>
          <a:xfrm>
            <a:off x="1902798" y="3215798"/>
            <a:ext cx="692818" cy="369332"/>
          </a:xfrm>
          <a:prstGeom prst="rect">
            <a:avLst/>
          </a:prstGeom>
          <a:noFill/>
        </p:spPr>
        <p:txBody>
          <a:bodyPr wrap="none" rtlCol="0">
            <a:spAutoFit/>
          </a:bodyPr>
          <a:lstStyle/>
          <a:p>
            <a:pPr algn="ctr"/>
            <a:r>
              <a:rPr lang="en-US" b="1" dirty="0">
                <a:solidFill>
                  <a:schemeClr val="bg1"/>
                </a:solidFill>
              </a:rPr>
              <a:t>FEAR</a:t>
            </a:r>
          </a:p>
        </p:txBody>
      </p:sp>
      <p:sp>
        <p:nvSpPr>
          <p:cNvPr id="8" name="Flowchart: Connector 7">
            <a:extLst>
              <a:ext uri="{FF2B5EF4-FFF2-40B4-BE49-F238E27FC236}">
                <a16:creationId xmlns:a16="http://schemas.microsoft.com/office/drawing/2014/main" id="{80894B51-75C1-466A-96F3-BC9170F3F75C}"/>
              </a:ext>
            </a:extLst>
          </p:cNvPr>
          <p:cNvSpPr/>
          <p:nvPr/>
        </p:nvSpPr>
        <p:spPr>
          <a:xfrm>
            <a:off x="3372305" y="3275935"/>
            <a:ext cx="1582201" cy="1454003"/>
          </a:xfrm>
          <a:prstGeom prst="flowChartConnector">
            <a:avLst/>
          </a:prstGeom>
          <a:solidFill>
            <a:srgbClr val="7030A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a:extLst>
              <a:ext uri="{FF2B5EF4-FFF2-40B4-BE49-F238E27FC236}">
                <a16:creationId xmlns:a16="http://schemas.microsoft.com/office/drawing/2014/main" id="{8CB8DAC8-AB51-4C1E-854E-32FCBEEB3315}"/>
              </a:ext>
            </a:extLst>
          </p:cNvPr>
          <p:cNvSpPr/>
          <p:nvPr/>
        </p:nvSpPr>
        <p:spPr>
          <a:xfrm>
            <a:off x="3986603" y="1230528"/>
            <a:ext cx="2014239" cy="1833017"/>
          </a:xfrm>
          <a:prstGeom prst="flowChartConnector">
            <a:avLst/>
          </a:prstGeom>
          <a:solidFill>
            <a:schemeClr val="accent2">
              <a:lumMod val="7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13EDDBB-A43A-4B22-91AB-41C99E48E673}"/>
              </a:ext>
            </a:extLst>
          </p:cNvPr>
          <p:cNvSpPr txBox="1"/>
          <p:nvPr/>
        </p:nvSpPr>
        <p:spPr>
          <a:xfrm>
            <a:off x="4311604" y="1610743"/>
            <a:ext cx="1421030" cy="1200329"/>
          </a:xfrm>
          <a:prstGeom prst="rect">
            <a:avLst/>
          </a:prstGeom>
          <a:noFill/>
        </p:spPr>
        <p:txBody>
          <a:bodyPr wrap="none" rtlCol="0">
            <a:spAutoFit/>
          </a:bodyPr>
          <a:lstStyle/>
          <a:p>
            <a:pPr algn="ctr"/>
            <a:r>
              <a:rPr lang="en-US" b="1" dirty="0">
                <a:solidFill>
                  <a:schemeClr val="bg1"/>
                </a:solidFill>
              </a:rPr>
              <a:t>Implicit</a:t>
            </a:r>
          </a:p>
          <a:p>
            <a:pPr algn="ctr"/>
            <a:r>
              <a:rPr lang="en-US" b="1" dirty="0">
                <a:solidFill>
                  <a:schemeClr val="bg1"/>
                </a:solidFill>
              </a:rPr>
              <a:t>Bias</a:t>
            </a:r>
          </a:p>
          <a:p>
            <a:pPr algn="ctr"/>
            <a:r>
              <a:rPr lang="en-US" b="1" dirty="0">
                <a:solidFill>
                  <a:schemeClr val="bg1"/>
                </a:solidFill>
              </a:rPr>
              <a:t>Unconscious</a:t>
            </a:r>
          </a:p>
          <a:p>
            <a:pPr algn="ctr"/>
            <a:r>
              <a:rPr lang="en-US" b="1" dirty="0">
                <a:solidFill>
                  <a:schemeClr val="bg1"/>
                </a:solidFill>
              </a:rPr>
              <a:t>Bias</a:t>
            </a:r>
          </a:p>
        </p:txBody>
      </p:sp>
      <p:sp>
        <p:nvSpPr>
          <p:cNvPr id="11" name="TextBox 10">
            <a:extLst>
              <a:ext uri="{FF2B5EF4-FFF2-40B4-BE49-F238E27FC236}">
                <a16:creationId xmlns:a16="http://schemas.microsoft.com/office/drawing/2014/main" id="{08DA6EEC-19BE-4ABF-920F-D04B700AC988}"/>
              </a:ext>
            </a:extLst>
          </p:cNvPr>
          <p:cNvSpPr txBox="1"/>
          <p:nvPr/>
        </p:nvSpPr>
        <p:spPr>
          <a:xfrm>
            <a:off x="3459772" y="3788550"/>
            <a:ext cx="1335137" cy="369332"/>
          </a:xfrm>
          <a:prstGeom prst="rect">
            <a:avLst/>
          </a:prstGeom>
          <a:noFill/>
        </p:spPr>
        <p:txBody>
          <a:bodyPr wrap="square" rtlCol="0">
            <a:spAutoFit/>
          </a:bodyPr>
          <a:lstStyle/>
          <a:p>
            <a:pPr algn="ctr"/>
            <a:r>
              <a:rPr lang="en-US" b="1" dirty="0">
                <a:solidFill>
                  <a:schemeClr val="bg1"/>
                </a:solidFill>
              </a:rPr>
              <a:t>Religion</a:t>
            </a:r>
          </a:p>
        </p:txBody>
      </p:sp>
      <p:sp>
        <p:nvSpPr>
          <p:cNvPr id="12" name="Flowchart: Connector 11">
            <a:extLst>
              <a:ext uri="{FF2B5EF4-FFF2-40B4-BE49-F238E27FC236}">
                <a16:creationId xmlns:a16="http://schemas.microsoft.com/office/drawing/2014/main" id="{19A4D221-CCD8-4988-965D-7E19FD35ABE0}"/>
              </a:ext>
            </a:extLst>
          </p:cNvPr>
          <p:cNvSpPr/>
          <p:nvPr/>
        </p:nvSpPr>
        <p:spPr>
          <a:xfrm>
            <a:off x="2160777" y="1104946"/>
            <a:ext cx="1258598" cy="1308761"/>
          </a:xfrm>
          <a:prstGeom prst="flowChartConnector">
            <a:avLst/>
          </a:prstGeom>
          <a:solidFill>
            <a:schemeClr val="accent4">
              <a:lumMod val="75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8536F1F-4BFD-40BC-A2C8-ABA631E69CCB}"/>
              </a:ext>
            </a:extLst>
          </p:cNvPr>
          <p:cNvSpPr txBox="1"/>
          <p:nvPr/>
        </p:nvSpPr>
        <p:spPr>
          <a:xfrm>
            <a:off x="2336342" y="1571717"/>
            <a:ext cx="901209" cy="369332"/>
          </a:xfrm>
          <a:prstGeom prst="rect">
            <a:avLst/>
          </a:prstGeom>
          <a:noFill/>
        </p:spPr>
        <p:txBody>
          <a:bodyPr wrap="none" rtlCol="0">
            <a:spAutoFit/>
          </a:bodyPr>
          <a:lstStyle/>
          <a:p>
            <a:pPr algn="ctr"/>
            <a:r>
              <a:rPr lang="en-US" b="1" dirty="0">
                <a:solidFill>
                  <a:schemeClr val="bg1"/>
                </a:solidFill>
              </a:rPr>
              <a:t>Gender</a:t>
            </a:r>
          </a:p>
        </p:txBody>
      </p:sp>
      <p:sp>
        <p:nvSpPr>
          <p:cNvPr id="7" name="Rectangle 6">
            <a:extLst>
              <a:ext uri="{FF2B5EF4-FFF2-40B4-BE49-F238E27FC236}">
                <a16:creationId xmlns:a16="http://schemas.microsoft.com/office/drawing/2014/main" id="{AB62493F-84E7-4089-A7B8-E2F4A1A517D5}"/>
              </a:ext>
            </a:extLst>
          </p:cNvPr>
          <p:cNvSpPr/>
          <p:nvPr/>
        </p:nvSpPr>
        <p:spPr>
          <a:xfrm>
            <a:off x="170890" y="57876"/>
            <a:ext cx="6114431" cy="769441"/>
          </a:xfrm>
          <a:prstGeom prst="rect">
            <a:avLst/>
          </a:prstGeom>
          <a:noFill/>
        </p:spPr>
        <p:txBody>
          <a:bodyPr wrap="none" lIns="91440" tIns="45720" rIns="91440" bIns="45720">
            <a:spAutoFit/>
          </a:bodyPr>
          <a:lstStyle/>
          <a:p>
            <a:pPr algn="ctr"/>
            <a:r>
              <a:rPr lang="en-US" sz="4400" b="1" dirty="0">
                <a:latin typeface="+mj-lt"/>
              </a:rPr>
              <a:t>Diversity and Our Values</a:t>
            </a:r>
          </a:p>
        </p:txBody>
      </p:sp>
      <p:sp>
        <p:nvSpPr>
          <p:cNvPr id="14" name="Flowchart: Connector 13">
            <a:extLst>
              <a:ext uri="{FF2B5EF4-FFF2-40B4-BE49-F238E27FC236}">
                <a16:creationId xmlns:a16="http://schemas.microsoft.com/office/drawing/2014/main" id="{87ED6B32-655F-4D42-9424-74D3CFF0996D}"/>
              </a:ext>
            </a:extLst>
          </p:cNvPr>
          <p:cNvSpPr/>
          <p:nvPr/>
        </p:nvSpPr>
        <p:spPr>
          <a:xfrm>
            <a:off x="5271090" y="2949233"/>
            <a:ext cx="1821283" cy="1619245"/>
          </a:xfrm>
          <a:prstGeom prst="flowChartConnector">
            <a:avLst/>
          </a:prstGeom>
          <a:solidFill>
            <a:schemeClr val="accent1">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6F92B3B-8993-49D2-81A7-89B808B44DDF}"/>
              </a:ext>
            </a:extLst>
          </p:cNvPr>
          <p:cNvSpPr txBox="1"/>
          <p:nvPr/>
        </p:nvSpPr>
        <p:spPr>
          <a:xfrm>
            <a:off x="5529065" y="3352444"/>
            <a:ext cx="1361209" cy="646331"/>
          </a:xfrm>
          <a:prstGeom prst="rect">
            <a:avLst/>
          </a:prstGeom>
          <a:noFill/>
        </p:spPr>
        <p:txBody>
          <a:bodyPr wrap="square" rtlCol="0">
            <a:spAutoFit/>
          </a:bodyPr>
          <a:lstStyle/>
          <a:p>
            <a:pPr algn="ctr"/>
            <a:r>
              <a:rPr lang="en-US" b="1" dirty="0">
                <a:solidFill>
                  <a:schemeClr val="bg1"/>
                </a:solidFill>
              </a:rPr>
              <a:t>Micro-Aggression</a:t>
            </a:r>
          </a:p>
        </p:txBody>
      </p:sp>
      <p:sp>
        <p:nvSpPr>
          <p:cNvPr id="18" name="Flowchart: Connector 17">
            <a:extLst>
              <a:ext uri="{FF2B5EF4-FFF2-40B4-BE49-F238E27FC236}">
                <a16:creationId xmlns:a16="http://schemas.microsoft.com/office/drawing/2014/main" id="{AD23D163-D883-40D2-BF07-75A37047E5EC}"/>
              </a:ext>
            </a:extLst>
          </p:cNvPr>
          <p:cNvSpPr/>
          <p:nvPr/>
        </p:nvSpPr>
        <p:spPr>
          <a:xfrm>
            <a:off x="170890" y="1094503"/>
            <a:ext cx="1352833" cy="1454002"/>
          </a:xfrm>
          <a:prstGeom prst="flowChartConnector">
            <a:avLst/>
          </a:prstGeom>
          <a:solidFill>
            <a:srgbClr val="FF000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0D68E81-871D-4592-B2C5-E39B89F8E471}"/>
              </a:ext>
            </a:extLst>
          </p:cNvPr>
          <p:cNvSpPr txBox="1"/>
          <p:nvPr/>
        </p:nvSpPr>
        <p:spPr>
          <a:xfrm>
            <a:off x="432956" y="1607128"/>
            <a:ext cx="1030517" cy="369332"/>
          </a:xfrm>
          <a:prstGeom prst="rect">
            <a:avLst/>
          </a:prstGeom>
          <a:noFill/>
        </p:spPr>
        <p:txBody>
          <a:bodyPr wrap="square" rtlCol="0">
            <a:spAutoFit/>
          </a:bodyPr>
          <a:lstStyle/>
          <a:p>
            <a:r>
              <a:rPr lang="en-US" b="1" dirty="0">
                <a:solidFill>
                  <a:schemeClr val="bg1"/>
                </a:solidFill>
              </a:rPr>
              <a:t>Racism</a:t>
            </a:r>
          </a:p>
        </p:txBody>
      </p:sp>
      <p:sp>
        <p:nvSpPr>
          <p:cNvPr id="20" name="Flowchart: Connector 19">
            <a:extLst>
              <a:ext uri="{FF2B5EF4-FFF2-40B4-BE49-F238E27FC236}">
                <a16:creationId xmlns:a16="http://schemas.microsoft.com/office/drawing/2014/main" id="{48905199-DA09-4376-B38E-A051C00ECCCB}"/>
              </a:ext>
            </a:extLst>
          </p:cNvPr>
          <p:cNvSpPr/>
          <p:nvPr/>
        </p:nvSpPr>
        <p:spPr>
          <a:xfrm>
            <a:off x="24700" y="3585130"/>
            <a:ext cx="1582492" cy="1665742"/>
          </a:xfrm>
          <a:prstGeom prst="flowChartConnector">
            <a:avLst/>
          </a:prstGeom>
          <a:solidFill>
            <a:srgbClr val="92D05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CF0E448-B5C6-4A2E-9008-34F8BC237322}"/>
              </a:ext>
            </a:extLst>
          </p:cNvPr>
          <p:cNvSpPr txBox="1"/>
          <p:nvPr/>
        </p:nvSpPr>
        <p:spPr>
          <a:xfrm>
            <a:off x="159193" y="4199146"/>
            <a:ext cx="1335137" cy="369332"/>
          </a:xfrm>
          <a:prstGeom prst="rect">
            <a:avLst/>
          </a:prstGeom>
          <a:noFill/>
        </p:spPr>
        <p:txBody>
          <a:bodyPr wrap="square" rtlCol="0">
            <a:spAutoFit/>
          </a:bodyPr>
          <a:lstStyle/>
          <a:p>
            <a:pPr algn="ctr"/>
            <a:r>
              <a:rPr lang="en-US" b="1" dirty="0">
                <a:solidFill>
                  <a:schemeClr val="bg1"/>
                </a:solidFill>
              </a:rPr>
              <a:t>Oppression</a:t>
            </a:r>
          </a:p>
        </p:txBody>
      </p:sp>
      <p:pic>
        <p:nvPicPr>
          <p:cNvPr id="22" name="logo.png" descr="logo.png">
            <a:extLst>
              <a:ext uri="{FF2B5EF4-FFF2-40B4-BE49-F238E27FC236}">
                <a16:creationId xmlns:a16="http://schemas.microsoft.com/office/drawing/2014/main" id="{5AB922FF-9B58-4347-8CEA-4C473A0E7909}"/>
              </a:ext>
            </a:extLst>
          </p:cNvPr>
          <p:cNvPicPr>
            <a:picLocks noChangeAspect="1"/>
          </p:cNvPicPr>
          <p:nvPr/>
        </p:nvPicPr>
        <p:blipFill>
          <a:blip r:embed="rId4"/>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171285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0EDD7D-CF26-4FDF-A081-2B5F9D6F9EDE}"/>
              </a:ext>
            </a:extLst>
          </p:cNvPr>
          <p:cNvSpPr txBox="1"/>
          <p:nvPr/>
        </p:nvSpPr>
        <p:spPr>
          <a:xfrm>
            <a:off x="1610588" y="1571671"/>
            <a:ext cx="9518072" cy="3939540"/>
          </a:xfrm>
          <a:prstGeom prst="rect">
            <a:avLst/>
          </a:prstGeom>
          <a:noFill/>
        </p:spPr>
        <p:txBody>
          <a:bodyPr wrap="square">
            <a:spAutoFit/>
          </a:bodyPr>
          <a:lstStyle/>
          <a:p>
            <a:pPr algn="ctr"/>
            <a:r>
              <a:rPr lang="en-US" sz="3200" b="1" dirty="0">
                <a:solidFill>
                  <a:schemeClr val="accent1">
                    <a:lumMod val="75000"/>
                  </a:schemeClr>
                </a:solidFill>
                <a:latin typeface="Palatino"/>
              </a:rPr>
              <a:t>“Once you put a face in a category then</a:t>
            </a:r>
          </a:p>
          <a:p>
            <a:pPr algn="ctr"/>
            <a:r>
              <a:rPr lang="en-US" sz="3200" b="1" dirty="0">
                <a:solidFill>
                  <a:schemeClr val="accent1">
                    <a:lumMod val="75000"/>
                  </a:schemeClr>
                </a:solidFill>
                <a:latin typeface="Palatino"/>
              </a:rPr>
              <a:t>that can also trigger your beliefs and feelings </a:t>
            </a:r>
          </a:p>
          <a:p>
            <a:pPr algn="ctr"/>
            <a:r>
              <a:rPr lang="en-US" sz="3200" b="1" dirty="0">
                <a:solidFill>
                  <a:schemeClr val="accent1">
                    <a:lumMod val="75000"/>
                  </a:schemeClr>
                </a:solidFill>
                <a:latin typeface="Palatino"/>
              </a:rPr>
              <a:t>about the people who are in that category. </a:t>
            </a:r>
          </a:p>
          <a:p>
            <a:pPr algn="ctr"/>
            <a:r>
              <a:rPr lang="en-US" sz="3200" b="1" dirty="0">
                <a:solidFill>
                  <a:schemeClr val="accent1">
                    <a:lumMod val="75000"/>
                  </a:schemeClr>
                </a:solidFill>
                <a:latin typeface="Palatino"/>
              </a:rPr>
              <a:t>And then that can lead you to treat them </a:t>
            </a:r>
          </a:p>
          <a:p>
            <a:pPr algn="ctr"/>
            <a:r>
              <a:rPr lang="en-US" sz="3200" b="1" dirty="0">
                <a:solidFill>
                  <a:schemeClr val="accent1">
                    <a:lumMod val="75000"/>
                  </a:schemeClr>
                </a:solidFill>
                <a:latin typeface="Palatino"/>
              </a:rPr>
              <a:t>differently”</a:t>
            </a:r>
          </a:p>
          <a:p>
            <a:pPr algn="ctr"/>
            <a:endParaRPr lang="en-US" sz="3200" b="1" dirty="0">
              <a:solidFill>
                <a:schemeClr val="accent1">
                  <a:lumMod val="75000"/>
                </a:schemeClr>
              </a:solidFill>
              <a:latin typeface="Palatino"/>
            </a:endParaRPr>
          </a:p>
          <a:p>
            <a:endParaRPr lang="en-US" dirty="0"/>
          </a:p>
          <a:p>
            <a:pPr algn="just"/>
            <a:r>
              <a:rPr lang="en-US" dirty="0"/>
              <a:t>							</a:t>
            </a:r>
            <a:r>
              <a:rPr lang="en-US" sz="2000" b="1" dirty="0"/>
              <a:t>Dr. Jennifer Eberhardt</a:t>
            </a:r>
          </a:p>
          <a:p>
            <a:pPr algn="just"/>
            <a:r>
              <a:rPr lang="en-US" sz="2000" b="1" dirty="0"/>
              <a:t>							Author, Stanford University</a:t>
            </a:r>
          </a:p>
        </p:txBody>
      </p:sp>
      <p:pic>
        <p:nvPicPr>
          <p:cNvPr id="5" name="logo.png" descr="logo.png">
            <a:extLst>
              <a:ext uri="{FF2B5EF4-FFF2-40B4-BE49-F238E27FC236}">
                <a16:creationId xmlns:a16="http://schemas.microsoft.com/office/drawing/2014/main" id="{BFBCC06E-73E2-4C5A-A57F-79DDEC8E5F72}"/>
              </a:ext>
            </a:extLst>
          </p:cNvPr>
          <p:cNvPicPr>
            <a:picLocks noChangeAspect="1"/>
          </p:cNvPicPr>
          <p:nvPr/>
        </p:nvPicPr>
        <p:blipFill>
          <a:blip r:embed="rId2"/>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201722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40FE6-A061-4FFD-AFFA-CD771484566C}"/>
              </a:ext>
            </a:extLst>
          </p:cNvPr>
          <p:cNvSpPr>
            <a:spLocks noGrp="1"/>
          </p:cNvSpPr>
          <p:nvPr>
            <p:ph type="ctrTitle"/>
          </p:nvPr>
        </p:nvSpPr>
        <p:spPr>
          <a:xfrm>
            <a:off x="5646157" y="1286005"/>
            <a:ext cx="6365740" cy="3939209"/>
          </a:xfrm>
        </p:spPr>
        <p:txBody>
          <a:bodyPr>
            <a:noAutofit/>
          </a:bodyPr>
          <a:lstStyle/>
          <a:p>
            <a:r>
              <a:rPr lang="en-US" cap="none" dirty="0"/>
              <a:t> How do your values, beliefs, judgment, personal motivation and driving passion impact and influence others?</a:t>
            </a:r>
            <a:br>
              <a:rPr lang="en-US" sz="2800" dirty="0">
                <a:latin typeface="Palatino Linotype" panose="02040502050505030304" pitchFamily="18" charset="0"/>
              </a:rPr>
            </a:br>
            <a:endParaRPr lang="en-US" sz="2800" dirty="0"/>
          </a:p>
        </p:txBody>
      </p:sp>
      <p:sp>
        <p:nvSpPr>
          <p:cNvPr id="3" name="Subtitle 2">
            <a:extLst>
              <a:ext uri="{FF2B5EF4-FFF2-40B4-BE49-F238E27FC236}">
                <a16:creationId xmlns:a16="http://schemas.microsoft.com/office/drawing/2014/main" id="{FAAB4496-7F96-4426-B074-1772309B8A5B}"/>
              </a:ext>
            </a:extLst>
          </p:cNvPr>
          <p:cNvSpPr>
            <a:spLocks noGrp="1"/>
          </p:cNvSpPr>
          <p:nvPr>
            <p:ph type="subTitle" idx="1"/>
          </p:nvPr>
        </p:nvSpPr>
        <p:spPr>
          <a:xfrm>
            <a:off x="7919214" y="5085520"/>
            <a:ext cx="4092683" cy="1086680"/>
          </a:xfrm>
        </p:spPr>
        <p:txBody>
          <a:bodyPr/>
          <a:lstStyle/>
          <a:p>
            <a:r>
              <a:rPr lang="en-US" sz="2800" dirty="0">
                <a:solidFill>
                  <a:srgbClr val="FFC000"/>
                </a:solidFill>
              </a:rPr>
              <a:t>It Begins with you</a:t>
            </a:r>
          </a:p>
        </p:txBody>
      </p:sp>
      <p:sp>
        <p:nvSpPr>
          <p:cNvPr id="6" name="TextBox 5">
            <a:extLst>
              <a:ext uri="{FF2B5EF4-FFF2-40B4-BE49-F238E27FC236}">
                <a16:creationId xmlns:a16="http://schemas.microsoft.com/office/drawing/2014/main" id="{F14C07F3-DEF3-488B-84E1-5C5B3AB74A34}"/>
              </a:ext>
            </a:extLst>
          </p:cNvPr>
          <p:cNvSpPr txBox="1"/>
          <p:nvPr/>
        </p:nvSpPr>
        <p:spPr>
          <a:xfrm>
            <a:off x="405450" y="1879183"/>
            <a:ext cx="3018776" cy="769441"/>
          </a:xfrm>
          <a:prstGeom prst="rect">
            <a:avLst/>
          </a:prstGeom>
          <a:noFill/>
        </p:spPr>
        <p:txBody>
          <a:bodyPr wrap="none" rtlCol="0">
            <a:spAutoFit/>
          </a:bodyPr>
          <a:lstStyle/>
          <a:p>
            <a:pPr algn="ctr"/>
            <a:r>
              <a:rPr lang="en-US" sz="4400" b="1" dirty="0">
                <a:solidFill>
                  <a:srgbClr val="FFC000"/>
                </a:solidFill>
              </a:rPr>
              <a:t>Compassion</a:t>
            </a:r>
          </a:p>
        </p:txBody>
      </p:sp>
      <p:sp>
        <p:nvSpPr>
          <p:cNvPr id="7" name="TextBox 6">
            <a:extLst>
              <a:ext uri="{FF2B5EF4-FFF2-40B4-BE49-F238E27FC236}">
                <a16:creationId xmlns:a16="http://schemas.microsoft.com/office/drawing/2014/main" id="{30567334-4387-47EA-A0D4-488C3635A758}"/>
              </a:ext>
            </a:extLst>
          </p:cNvPr>
          <p:cNvSpPr txBox="1"/>
          <p:nvPr/>
        </p:nvSpPr>
        <p:spPr>
          <a:xfrm>
            <a:off x="863690" y="3439936"/>
            <a:ext cx="2251514" cy="769441"/>
          </a:xfrm>
          <a:prstGeom prst="rect">
            <a:avLst/>
          </a:prstGeom>
          <a:noFill/>
        </p:spPr>
        <p:txBody>
          <a:bodyPr wrap="none" rtlCol="0">
            <a:spAutoFit/>
          </a:bodyPr>
          <a:lstStyle/>
          <a:p>
            <a:pPr algn="ctr"/>
            <a:r>
              <a:rPr lang="en-US" sz="4400" b="1" dirty="0">
                <a:solidFill>
                  <a:srgbClr val="FFC000"/>
                </a:solidFill>
              </a:rPr>
              <a:t>Empathy</a:t>
            </a:r>
          </a:p>
        </p:txBody>
      </p:sp>
      <p:pic>
        <p:nvPicPr>
          <p:cNvPr id="8" name="logo.png" descr="logo.png">
            <a:extLst>
              <a:ext uri="{FF2B5EF4-FFF2-40B4-BE49-F238E27FC236}">
                <a16:creationId xmlns:a16="http://schemas.microsoft.com/office/drawing/2014/main" id="{5D33DAFA-BEF2-476C-8BEE-518CAB64F57C}"/>
              </a:ext>
            </a:extLst>
          </p:cNvPr>
          <p:cNvPicPr>
            <a:picLocks noChangeAspect="1"/>
          </p:cNvPicPr>
          <p:nvPr/>
        </p:nvPicPr>
        <p:blipFill>
          <a:blip r:embed="rId3"/>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714525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AA6CA3-2D9C-485B-89A6-0467C6D9E7BC}"/>
              </a:ext>
            </a:extLst>
          </p:cNvPr>
          <p:cNvSpPr/>
          <p:nvPr/>
        </p:nvSpPr>
        <p:spPr>
          <a:xfrm>
            <a:off x="3002973" y="5395849"/>
            <a:ext cx="6348845" cy="646331"/>
          </a:xfrm>
          <a:prstGeom prst="rect">
            <a:avLst/>
          </a:prstGeom>
          <a:noFill/>
        </p:spPr>
        <p:txBody>
          <a:bodyPr wrap="square" lIns="91440" tIns="45720" rIns="91440" bIns="45720">
            <a:spAutoFit/>
          </a:bodyPr>
          <a:lstStyle/>
          <a:p>
            <a:pPr algn="ctr"/>
            <a:r>
              <a:rPr lang="en-US" sz="3600" dirty="0">
                <a:solidFill>
                  <a:schemeClr val="bg1"/>
                </a:solidFill>
                <a:latin typeface="+mj-lt"/>
              </a:rPr>
              <a:t>Get to Know Me…</a:t>
            </a:r>
          </a:p>
        </p:txBody>
      </p:sp>
      <p:sp>
        <p:nvSpPr>
          <p:cNvPr id="4" name="Rectangle 3">
            <a:extLst>
              <a:ext uri="{FF2B5EF4-FFF2-40B4-BE49-F238E27FC236}">
                <a16:creationId xmlns:a16="http://schemas.microsoft.com/office/drawing/2014/main" id="{D4DC957A-ECB3-4EF9-90D9-8BBCDF745517}"/>
              </a:ext>
            </a:extLst>
          </p:cNvPr>
          <p:cNvSpPr/>
          <p:nvPr/>
        </p:nvSpPr>
        <p:spPr>
          <a:xfrm>
            <a:off x="2862204" y="260040"/>
            <a:ext cx="6489615" cy="707886"/>
          </a:xfrm>
          <a:prstGeom prst="rect">
            <a:avLst/>
          </a:prstGeom>
          <a:noFill/>
        </p:spPr>
        <p:txBody>
          <a:bodyPr wrap="square" lIns="91440" tIns="45720" rIns="91440" bIns="45720">
            <a:spAutoFit/>
          </a:bodyPr>
          <a:lstStyle/>
          <a:p>
            <a:pPr algn="ctr"/>
            <a:r>
              <a:rPr lang="en-US" sz="4000" b="1" dirty="0">
                <a:solidFill>
                  <a:schemeClr val="bg1"/>
                </a:solidFill>
                <a:latin typeface="+mj-lt"/>
              </a:rPr>
              <a:t>Everyone has a story</a:t>
            </a:r>
          </a:p>
        </p:txBody>
      </p:sp>
      <p:sp>
        <p:nvSpPr>
          <p:cNvPr id="12" name="TextBox 11">
            <a:extLst>
              <a:ext uri="{FF2B5EF4-FFF2-40B4-BE49-F238E27FC236}">
                <a16:creationId xmlns:a16="http://schemas.microsoft.com/office/drawing/2014/main" id="{00F05011-138B-4F65-96C3-19497A1050A7}"/>
              </a:ext>
            </a:extLst>
          </p:cNvPr>
          <p:cNvSpPr txBox="1"/>
          <p:nvPr/>
        </p:nvSpPr>
        <p:spPr>
          <a:xfrm>
            <a:off x="3587465" y="5068721"/>
            <a:ext cx="5274169" cy="369332"/>
          </a:xfrm>
          <a:prstGeom prst="rect">
            <a:avLst/>
          </a:prstGeom>
          <a:noFill/>
        </p:spPr>
        <p:txBody>
          <a:bodyPr wrap="square">
            <a:spAutoFit/>
          </a:bodyPr>
          <a:lstStyle/>
          <a:p>
            <a:r>
              <a:rPr lang="en-US" dirty="0">
                <a:hlinkClick r:id="rId3"/>
              </a:rPr>
              <a:t>https://www.youtube.com/watch?v=JfZPl4CFEUc</a:t>
            </a:r>
            <a:endParaRPr lang="en-US" dirty="0"/>
          </a:p>
        </p:txBody>
      </p:sp>
      <p:pic>
        <p:nvPicPr>
          <p:cNvPr id="5" name="Online Media 4" descr="True Justice: Bryan Stevenson's Fight For Equality (HBO / KUNHARDT FILMS, 2019)">
            <a:hlinkClick r:id="" action="ppaction://media"/>
            <a:extLst>
              <a:ext uri="{FF2B5EF4-FFF2-40B4-BE49-F238E27FC236}">
                <a16:creationId xmlns:a16="http://schemas.microsoft.com/office/drawing/2014/main" id="{5BCC1E77-1C8F-E545-B3AA-D960CB2EE89B}"/>
              </a:ext>
            </a:extLst>
          </p:cNvPr>
          <p:cNvPicPr>
            <a:picLocks noRot="1" noChangeAspect="1"/>
          </p:cNvPicPr>
          <p:nvPr>
            <a:videoFile r:link="rId1"/>
          </p:nvPr>
        </p:nvPicPr>
        <p:blipFill>
          <a:blip r:embed="rId4"/>
          <a:stretch>
            <a:fillRect/>
          </a:stretch>
        </p:blipFill>
        <p:spPr>
          <a:xfrm>
            <a:off x="2942547" y="1202089"/>
            <a:ext cx="6429147" cy="3632468"/>
          </a:xfrm>
          <a:prstGeom prst="rect">
            <a:avLst/>
          </a:prstGeom>
        </p:spPr>
      </p:pic>
      <p:pic>
        <p:nvPicPr>
          <p:cNvPr id="7" name="logo.png" descr="logo.png">
            <a:extLst>
              <a:ext uri="{FF2B5EF4-FFF2-40B4-BE49-F238E27FC236}">
                <a16:creationId xmlns:a16="http://schemas.microsoft.com/office/drawing/2014/main" id="{48C50B45-C51D-4DF0-93B3-C91D6EF06499}"/>
              </a:ext>
            </a:extLst>
          </p:cNvPr>
          <p:cNvPicPr>
            <a:picLocks noChangeAspect="1"/>
          </p:cNvPicPr>
          <p:nvPr/>
        </p:nvPicPr>
        <p:blipFill>
          <a:blip r:embed="rId5"/>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407443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AA6CA3-2D9C-485B-89A6-0467C6D9E7BC}"/>
              </a:ext>
            </a:extLst>
          </p:cNvPr>
          <p:cNvSpPr/>
          <p:nvPr/>
        </p:nvSpPr>
        <p:spPr>
          <a:xfrm>
            <a:off x="2801637" y="2468091"/>
            <a:ext cx="6348845" cy="769441"/>
          </a:xfrm>
          <a:prstGeom prst="rect">
            <a:avLst/>
          </a:prstGeom>
          <a:noFill/>
        </p:spPr>
        <p:txBody>
          <a:bodyPr wrap="square" lIns="91440" tIns="45720" rIns="91440" bIns="45720">
            <a:spAutoFit/>
          </a:bodyPr>
          <a:lstStyle/>
          <a:p>
            <a:pPr algn="ctr"/>
            <a:r>
              <a:rPr lang="en-US" sz="4400" dirty="0">
                <a:solidFill>
                  <a:schemeClr val="bg1"/>
                </a:solidFill>
                <a:latin typeface="+mj-lt"/>
              </a:rPr>
              <a:t>Get to Know Me…</a:t>
            </a:r>
          </a:p>
        </p:txBody>
      </p:sp>
      <p:pic>
        <p:nvPicPr>
          <p:cNvPr id="7" name="logo.png" descr="logo.png">
            <a:extLst>
              <a:ext uri="{FF2B5EF4-FFF2-40B4-BE49-F238E27FC236}">
                <a16:creationId xmlns:a16="http://schemas.microsoft.com/office/drawing/2014/main" id="{48C50B45-C51D-4DF0-93B3-C91D6EF06499}"/>
              </a:ext>
            </a:extLst>
          </p:cNvPr>
          <p:cNvPicPr>
            <a:picLocks noChangeAspect="1"/>
          </p:cNvPicPr>
          <p:nvPr/>
        </p:nvPicPr>
        <p:blipFill>
          <a:blip r:embed="rId2"/>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98568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7578276" y="2170948"/>
            <a:ext cx="3863221" cy="1258052"/>
          </a:xfrm>
        </p:spPr>
        <p:txBody>
          <a:bodyPr/>
          <a:lstStyle/>
          <a:p>
            <a:r>
              <a:rPr lang="en-US" dirty="0"/>
              <a:t>Candid Conversations</a:t>
            </a:r>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7578276" y="3852023"/>
            <a:ext cx="3863221" cy="1415429"/>
          </a:xfrm>
        </p:spPr>
        <p:txBody>
          <a:bodyPr/>
          <a:lstStyle/>
          <a:p>
            <a:r>
              <a:rPr lang="en-US" sz="2800" noProof="1"/>
              <a:t> Bias and Me</a:t>
            </a:r>
          </a:p>
        </p:txBody>
      </p:sp>
      <p:pic>
        <p:nvPicPr>
          <p:cNvPr id="8" name="Picture Placeholder 7">
            <a:extLst>
              <a:ext uri="{FF2B5EF4-FFF2-40B4-BE49-F238E27FC236}">
                <a16:creationId xmlns:a16="http://schemas.microsoft.com/office/drawing/2014/main" id="{717E7242-5048-4FDC-92F5-D7ED8B09BC8B}"/>
              </a:ext>
            </a:extLst>
          </p:cNvPr>
          <p:cNvPicPr>
            <a:picLocks noGrp="1" noChangeAspect="1"/>
          </p:cNvPicPr>
          <p:nvPr>
            <p:ph type="pic" sz="quarter" idx="13"/>
          </p:nvPr>
        </p:nvPicPr>
        <p:blipFill>
          <a:blip r:embed="rId3"/>
          <a:srcRect t="12232" b="12232"/>
          <a:stretch>
            <a:fillRect/>
          </a:stretch>
        </p:blipFill>
        <p:spPr>
          <a:xfrm>
            <a:off x="0" y="947452"/>
            <a:ext cx="5703889" cy="4320000"/>
          </a:xfrm>
        </p:spPr>
      </p:pic>
      <p:sp>
        <p:nvSpPr>
          <p:cNvPr id="4" name="TextBox 3">
            <a:extLst>
              <a:ext uri="{FF2B5EF4-FFF2-40B4-BE49-F238E27FC236}">
                <a16:creationId xmlns:a16="http://schemas.microsoft.com/office/drawing/2014/main" id="{1E558D73-7FA5-492B-9518-57B179357F58}"/>
              </a:ext>
            </a:extLst>
          </p:cNvPr>
          <p:cNvSpPr txBox="1"/>
          <p:nvPr/>
        </p:nvSpPr>
        <p:spPr>
          <a:xfrm flipH="1">
            <a:off x="10644447" y="6313519"/>
            <a:ext cx="1069955" cy="369332"/>
          </a:xfrm>
          <a:prstGeom prst="rect">
            <a:avLst/>
          </a:prstGeom>
          <a:solidFill>
            <a:schemeClr val="accent1"/>
          </a:solidFill>
        </p:spPr>
        <p:txBody>
          <a:bodyPr wrap="square" rtlCol="0">
            <a:spAutoFit/>
          </a:bodyPr>
          <a:lstStyle/>
          <a:p>
            <a:endParaRPr lang="en-US" dirty="0"/>
          </a:p>
        </p:txBody>
      </p:sp>
      <p:pic>
        <p:nvPicPr>
          <p:cNvPr id="7" name="logo.png" descr="logo.png">
            <a:extLst>
              <a:ext uri="{FF2B5EF4-FFF2-40B4-BE49-F238E27FC236}">
                <a16:creationId xmlns:a16="http://schemas.microsoft.com/office/drawing/2014/main" id="{4806D1DA-7ADB-49C8-8874-8779810C219D}"/>
              </a:ext>
            </a:extLst>
          </p:cNvPr>
          <p:cNvPicPr>
            <a:picLocks noChangeAspect="1"/>
          </p:cNvPicPr>
          <p:nvPr/>
        </p:nvPicPr>
        <p:blipFill>
          <a:blip r:embed="rId4"/>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3424004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32000">
              <a:schemeClr val="tx2">
                <a:lumMod val="60000"/>
                <a:lumOff val="40000"/>
              </a:schemeClr>
            </a:gs>
          </a:gsLst>
          <a:path path="circle">
            <a:fillToRect l="100000" b="100000"/>
          </a:path>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5A6BD3-A623-49B3-818F-C0589509362A}"/>
              </a:ext>
            </a:extLst>
          </p:cNvPr>
          <p:cNvSpPr>
            <a:spLocks noGrp="1"/>
          </p:cNvSpPr>
          <p:nvPr>
            <p:ph type="subTitle" idx="1"/>
          </p:nvPr>
        </p:nvSpPr>
        <p:spPr>
          <a:xfrm>
            <a:off x="7117775" y="4125186"/>
            <a:ext cx="4499264" cy="1843017"/>
          </a:xfrm>
        </p:spPr>
        <p:txBody>
          <a:bodyPr/>
          <a:lstStyle/>
          <a:p>
            <a:r>
              <a:rPr lang="en-US" sz="3600" cap="none" dirty="0">
                <a:solidFill>
                  <a:schemeClr val="tx1"/>
                </a:solidFill>
              </a:rPr>
              <a:t>What we see…</a:t>
            </a:r>
          </a:p>
          <a:p>
            <a:r>
              <a:rPr lang="en-US" sz="3600" cap="none" dirty="0">
                <a:solidFill>
                  <a:schemeClr val="tx1"/>
                </a:solidFill>
              </a:rPr>
              <a:t>What we hear…</a:t>
            </a:r>
          </a:p>
          <a:p>
            <a:r>
              <a:rPr lang="en-US" sz="3600" cap="none" dirty="0">
                <a:solidFill>
                  <a:schemeClr val="tx1"/>
                </a:solidFill>
              </a:rPr>
              <a:t>What we believe…</a:t>
            </a:r>
          </a:p>
        </p:txBody>
      </p:sp>
      <p:sp>
        <p:nvSpPr>
          <p:cNvPr id="5" name="Rectangle 4">
            <a:extLst>
              <a:ext uri="{FF2B5EF4-FFF2-40B4-BE49-F238E27FC236}">
                <a16:creationId xmlns:a16="http://schemas.microsoft.com/office/drawing/2014/main" id="{6D9BE96A-80DB-4416-A0B7-098D3AB6087A}"/>
              </a:ext>
            </a:extLst>
          </p:cNvPr>
          <p:cNvSpPr/>
          <p:nvPr/>
        </p:nvSpPr>
        <p:spPr>
          <a:xfrm>
            <a:off x="855360" y="1128140"/>
            <a:ext cx="3685625" cy="707886"/>
          </a:xfrm>
          <a:prstGeom prst="rect">
            <a:avLst/>
          </a:prstGeom>
          <a:noFill/>
        </p:spPr>
        <p:txBody>
          <a:bodyPr wrap="none" lIns="91440" tIns="45720" rIns="91440" bIns="45720">
            <a:spAutoFit/>
          </a:bodyPr>
          <a:lstStyle/>
          <a:p>
            <a:pPr algn="ctr"/>
            <a:r>
              <a:rPr lang="en-US" sz="4000" b="1" dirty="0">
                <a:latin typeface="+mj-lt"/>
              </a:rPr>
              <a:t>ASSUMPTIONS</a:t>
            </a:r>
          </a:p>
        </p:txBody>
      </p:sp>
      <p:pic>
        <p:nvPicPr>
          <p:cNvPr id="6" name="logo.png" descr="logo.png">
            <a:extLst>
              <a:ext uri="{FF2B5EF4-FFF2-40B4-BE49-F238E27FC236}">
                <a16:creationId xmlns:a16="http://schemas.microsoft.com/office/drawing/2014/main" id="{15879366-1CE0-4702-BB99-B6A5EF5DF308}"/>
              </a:ext>
            </a:extLst>
          </p:cNvPr>
          <p:cNvPicPr>
            <a:picLocks noChangeAspect="1"/>
          </p:cNvPicPr>
          <p:nvPr/>
        </p:nvPicPr>
        <p:blipFill>
          <a:blip r:embed="rId2"/>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511295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3633F9-F82B-48A7-8198-566AF42FDA12}"/>
              </a:ext>
            </a:extLst>
          </p:cNvPr>
          <p:cNvSpPr/>
          <p:nvPr/>
        </p:nvSpPr>
        <p:spPr>
          <a:xfrm>
            <a:off x="2504604" y="2780297"/>
            <a:ext cx="7182799"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chemeClr val="accent5"/>
                </a:solidFill>
              </a:rPr>
              <a:t>Black Lives D</a:t>
            </a:r>
            <a:r>
              <a:rPr lang="en-US" sz="5400" b="1" cap="none" spc="0" dirty="0">
                <a:ln w="9525">
                  <a:solidFill>
                    <a:schemeClr val="bg1"/>
                  </a:solidFill>
                  <a:prstDash val="solid"/>
                </a:ln>
                <a:solidFill>
                  <a:schemeClr val="accent5"/>
                </a:solidFill>
              </a:rPr>
              <a:t>on’t Matter</a:t>
            </a:r>
          </a:p>
        </p:txBody>
      </p:sp>
      <p:pic>
        <p:nvPicPr>
          <p:cNvPr id="4" name="logo.png" descr="logo.png">
            <a:extLst>
              <a:ext uri="{FF2B5EF4-FFF2-40B4-BE49-F238E27FC236}">
                <a16:creationId xmlns:a16="http://schemas.microsoft.com/office/drawing/2014/main" id="{634ECA6C-577D-4A2C-87D8-BBC98F4E4A5B}"/>
              </a:ext>
            </a:extLst>
          </p:cNvPr>
          <p:cNvPicPr>
            <a:picLocks noChangeAspect="1"/>
          </p:cNvPicPr>
          <p:nvPr/>
        </p:nvPicPr>
        <p:blipFill>
          <a:blip r:embed="rId2"/>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4160923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go.png" descr="logo.png">
            <a:extLst>
              <a:ext uri="{FF2B5EF4-FFF2-40B4-BE49-F238E27FC236}">
                <a16:creationId xmlns:a16="http://schemas.microsoft.com/office/drawing/2014/main" id="{634ECA6C-577D-4A2C-87D8-BBC98F4E4A5B}"/>
              </a:ext>
            </a:extLst>
          </p:cNvPr>
          <p:cNvPicPr>
            <a:picLocks noChangeAspect="1"/>
          </p:cNvPicPr>
          <p:nvPr/>
        </p:nvPicPr>
        <p:blipFill>
          <a:blip r:embed="rId2"/>
          <a:stretch>
            <a:fillRect/>
          </a:stretch>
        </p:blipFill>
        <p:spPr>
          <a:xfrm>
            <a:off x="120189" y="6400662"/>
            <a:ext cx="1487003" cy="460311"/>
          </a:xfrm>
          <a:prstGeom prst="rect">
            <a:avLst/>
          </a:prstGeom>
          <a:ln w="12700">
            <a:miter lim="400000"/>
          </a:ln>
        </p:spPr>
      </p:pic>
      <p:sp>
        <p:nvSpPr>
          <p:cNvPr id="5" name="Title 2">
            <a:extLst>
              <a:ext uri="{FF2B5EF4-FFF2-40B4-BE49-F238E27FC236}">
                <a16:creationId xmlns:a16="http://schemas.microsoft.com/office/drawing/2014/main" id="{68788EB5-151E-4409-A7D4-82C91CEE10D4}"/>
              </a:ext>
            </a:extLst>
          </p:cNvPr>
          <p:cNvSpPr txBox="1">
            <a:spLocks/>
          </p:cNvSpPr>
          <p:nvPr/>
        </p:nvSpPr>
        <p:spPr>
          <a:xfrm>
            <a:off x="310550" y="3039341"/>
            <a:ext cx="11881450" cy="779318"/>
          </a:xfrm>
          <a:prstGeom prst="rect">
            <a:avLst/>
          </a:prstGeom>
        </p:spPr>
        <p:txBody>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r>
              <a:rPr lang="en-US" dirty="0"/>
              <a:t>Hamilton, GA Police Chief Gene Allmond and Sgt. John Brooks, June 2020</a:t>
            </a:r>
          </a:p>
        </p:txBody>
      </p:sp>
    </p:spTree>
    <p:extLst>
      <p:ext uri="{BB962C8B-B14F-4D97-AF65-F5344CB8AC3E}">
        <p14:creationId xmlns:p14="http://schemas.microsoft.com/office/powerpoint/2010/main" val="4285714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monstrators in Louisville, Ky., have called for more officers to be fired and charged following the death of Breonna Taylor, who was killed by the police.">
            <a:extLst>
              <a:ext uri="{FF2B5EF4-FFF2-40B4-BE49-F238E27FC236}">
                <a16:creationId xmlns:a16="http://schemas.microsoft.com/office/drawing/2014/main" id="{D2BEA02F-A3E6-4885-925D-F458C7488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47" y="1895717"/>
            <a:ext cx="4377720" cy="391703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FB1345C-4D58-432E-8BE8-6E41AD66E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4122" y="1895718"/>
            <a:ext cx="4683710" cy="39170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6A4EA6-5A89-4C9A-B4F2-7E264A0A368E}"/>
              </a:ext>
            </a:extLst>
          </p:cNvPr>
          <p:cNvSpPr txBox="1"/>
          <p:nvPr/>
        </p:nvSpPr>
        <p:spPr>
          <a:xfrm>
            <a:off x="6486787" y="1459576"/>
            <a:ext cx="1684090" cy="461665"/>
          </a:xfrm>
          <a:prstGeom prst="rect">
            <a:avLst/>
          </a:prstGeom>
          <a:noFill/>
        </p:spPr>
        <p:txBody>
          <a:bodyPr wrap="square">
            <a:spAutoFit/>
          </a:bodyPr>
          <a:lstStyle/>
          <a:p>
            <a:r>
              <a:rPr lang="en-US" sz="2400" dirty="0"/>
              <a:t>Rebekah</a:t>
            </a:r>
          </a:p>
        </p:txBody>
      </p:sp>
      <p:sp>
        <p:nvSpPr>
          <p:cNvPr id="7" name="Title 5">
            <a:extLst>
              <a:ext uri="{FF2B5EF4-FFF2-40B4-BE49-F238E27FC236}">
                <a16:creationId xmlns:a16="http://schemas.microsoft.com/office/drawing/2014/main" id="{505F8783-FF42-4353-8BBE-F3E244862EF5}"/>
              </a:ext>
            </a:extLst>
          </p:cNvPr>
          <p:cNvSpPr txBox="1">
            <a:spLocks/>
          </p:cNvSpPr>
          <p:nvPr/>
        </p:nvSpPr>
        <p:spPr>
          <a:xfrm>
            <a:off x="432000" y="446616"/>
            <a:ext cx="11329200" cy="432000"/>
          </a:xfrm>
          <a:prstGeom prst="rect">
            <a:avLst/>
          </a:prstGeom>
        </p:spPr>
        <p:txBody>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r>
              <a:rPr lang="en-US" sz="3600"/>
              <a:t>We See… </a:t>
            </a:r>
            <a:r>
              <a:rPr lang="en-US" sz="3600">
                <a:solidFill>
                  <a:schemeClr val="accent1"/>
                </a:solidFill>
              </a:rPr>
              <a:t>Black Lives Don’t Matter</a:t>
            </a:r>
          </a:p>
        </p:txBody>
      </p:sp>
      <p:sp>
        <p:nvSpPr>
          <p:cNvPr id="8" name="Text Placeholder 1">
            <a:extLst>
              <a:ext uri="{FF2B5EF4-FFF2-40B4-BE49-F238E27FC236}">
                <a16:creationId xmlns:a16="http://schemas.microsoft.com/office/drawing/2014/main" id="{7D76B486-76D5-402D-A1E3-174A0335E119}"/>
              </a:ext>
            </a:extLst>
          </p:cNvPr>
          <p:cNvSpPr txBox="1">
            <a:spLocks/>
          </p:cNvSpPr>
          <p:nvPr/>
        </p:nvSpPr>
        <p:spPr>
          <a:xfrm>
            <a:off x="960506" y="1459576"/>
            <a:ext cx="1774305" cy="360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Breonna</a:t>
            </a:r>
          </a:p>
        </p:txBody>
      </p:sp>
      <p:pic>
        <p:nvPicPr>
          <p:cNvPr id="9" name="logo.png" descr="logo.png">
            <a:extLst>
              <a:ext uri="{FF2B5EF4-FFF2-40B4-BE49-F238E27FC236}">
                <a16:creationId xmlns:a16="http://schemas.microsoft.com/office/drawing/2014/main" id="{1435D5C9-B9AA-462E-8C01-339CA54AF41D}"/>
              </a:ext>
            </a:extLst>
          </p:cNvPr>
          <p:cNvPicPr>
            <a:picLocks noChangeAspect="1"/>
          </p:cNvPicPr>
          <p:nvPr/>
        </p:nvPicPr>
        <p:blipFill>
          <a:blip r:embed="rId4"/>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2610885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4E224D4-CF4C-4EC1-B54B-3738143F6391}"/>
              </a:ext>
              <a:ext uri="{C183D7F6-B498-43B3-948B-1728B52AA6E4}">
                <adec:decorative xmlns:adec="http://schemas.microsoft.com/office/drawing/2017/decorative" val="1"/>
              </a:ext>
            </a:extLst>
          </p:cNvPr>
          <p:cNvSpPr/>
          <p:nvPr/>
        </p:nvSpPr>
        <p:spPr>
          <a:xfrm rot="10800000">
            <a:off x="9525455" y="39070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bwMode="gray">
          <a:xfrm>
            <a:off x="6479511" y="2793429"/>
            <a:ext cx="4099187" cy="2078700"/>
          </a:xfrm>
        </p:spPr>
        <p:txBody>
          <a:bodyPr/>
          <a:lstStyle/>
          <a:p>
            <a:r>
              <a:rPr lang="en-US" dirty="0">
                <a:solidFill>
                  <a:schemeClr val="accent1">
                    <a:lumMod val="20000"/>
                    <a:lumOff val="80000"/>
                  </a:schemeClr>
                </a:solidFill>
              </a:rPr>
              <a:t>How do you define diversity?</a:t>
            </a:r>
          </a:p>
        </p:txBody>
      </p:sp>
      <p:sp>
        <p:nvSpPr>
          <p:cNvPr id="3" name="Subtitle 2">
            <a:extLst>
              <a:ext uri="{FF2B5EF4-FFF2-40B4-BE49-F238E27FC236}">
                <a16:creationId xmlns:a16="http://schemas.microsoft.com/office/drawing/2014/main" id="{72258620-D380-473B-A288-E14928A16BDB}"/>
              </a:ext>
            </a:extLst>
          </p:cNvPr>
          <p:cNvSpPr>
            <a:spLocks noGrp="1"/>
          </p:cNvSpPr>
          <p:nvPr>
            <p:ph type="subTitle" idx="1"/>
          </p:nvPr>
        </p:nvSpPr>
        <p:spPr bwMode="gray">
          <a:xfrm>
            <a:off x="7431590" y="5196154"/>
            <a:ext cx="3147108" cy="556743"/>
          </a:xfrm>
        </p:spPr>
        <p:txBody>
          <a:bodyPr/>
          <a:lstStyle/>
          <a:p>
            <a:pPr algn="ctr"/>
            <a:r>
              <a:rPr lang="en-US" sz="2400" dirty="0">
                <a:latin typeface="Abadi Extra Light" panose="020B0204020104020204" pitchFamily="34" charset="0"/>
              </a:rPr>
              <a:t>Diversity and Inclusion Begins With You</a:t>
            </a:r>
          </a:p>
        </p:txBody>
      </p:sp>
      <p:sp>
        <p:nvSpPr>
          <p:cNvPr id="6" name="Text Placeholder 18">
            <a:extLst>
              <a:ext uri="{FF2B5EF4-FFF2-40B4-BE49-F238E27FC236}">
                <a16:creationId xmlns:a16="http://schemas.microsoft.com/office/drawing/2014/main" id="{6853EBD3-6D61-4353-95A8-E066F41995EC}"/>
              </a:ext>
            </a:extLst>
          </p:cNvPr>
          <p:cNvSpPr txBox="1">
            <a:spLocks/>
          </p:cNvSpPr>
          <p:nvPr/>
        </p:nvSpPr>
        <p:spPr>
          <a:xfrm>
            <a:off x="184257" y="2469404"/>
            <a:ext cx="5603479" cy="2951980"/>
          </a:xfrm>
          <a:prstGeom prst="rect">
            <a:avLst/>
          </a:prstGeom>
        </p:spPr>
        <p:txBody>
          <a:bodyPr vert="horz" lIns="0" tIns="45720" rIns="0" bIns="45720" rtlCol="0">
            <a:no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300">
              <a:spcAft>
                <a:spcPts val="600"/>
              </a:spcAft>
            </a:pPr>
            <a:endParaRPr lang="en-US" sz="3200" dirty="0">
              <a:solidFill>
                <a:schemeClr val="tx1">
                  <a:lumMod val="75000"/>
                  <a:lumOff val="25000"/>
                </a:schemeClr>
              </a:solidFill>
            </a:endParaRPr>
          </a:p>
          <a:p>
            <a:pPr marL="342900" indent="-228600">
              <a:spcAft>
                <a:spcPts val="600"/>
              </a:spcAft>
              <a:buFont typeface="Calibri" panose="020F0502020204030204" pitchFamily="34" charset="0"/>
              <a:buChar char="•"/>
            </a:pPr>
            <a:r>
              <a:rPr lang="en-US" sz="3200" dirty="0">
                <a:solidFill>
                  <a:schemeClr val="bg1"/>
                </a:solidFill>
              </a:rPr>
              <a:t>The fact or quality of being </a:t>
            </a:r>
          </a:p>
          <a:p>
            <a:pPr marL="114300">
              <a:spcAft>
                <a:spcPts val="600"/>
              </a:spcAft>
            </a:pPr>
            <a:r>
              <a:rPr lang="en-US" sz="3200" dirty="0">
                <a:solidFill>
                  <a:schemeClr val="bg1"/>
                </a:solidFill>
              </a:rPr>
              <a:t>   diverse; difference</a:t>
            </a:r>
          </a:p>
          <a:p>
            <a:pPr marL="114300">
              <a:spcAft>
                <a:spcPts val="600"/>
              </a:spcAft>
            </a:pPr>
            <a:endParaRPr lang="en-US" dirty="0">
              <a:solidFill>
                <a:schemeClr val="bg1"/>
              </a:solidFill>
            </a:endParaRPr>
          </a:p>
          <a:p>
            <a:pPr marL="342900" indent="-228600">
              <a:spcAft>
                <a:spcPts val="600"/>
              </a:spcAft>
              <a:buFont typeface="Calibri" panose="020F0502020204030204" pitchFamily="34" charset="0"/>
              <a:buChar char="•"/>
            </a:pPr>
            <a:r>
              <a:rPr lang="en-US" sz="3200" dirty="0">
                <a:solidFill>
                  <a:schemeClr val="bg1"/>
                </a:solidFill>
              </a:rPr>
              <a:t>Variety or multiformity</a:t>
            </a:r>
          </a:p>
          <a:p>
            <a:pPr indent="-228600">
              <a:spcAft>
                <a:spcPts val="600"/>
              </a:spcAft>
              <a:buFont typeface="Calibri" panose="020F0502020204030204" pitchFamily="34" charset="0"/>
              <a:buChar char="•"/>
            </a:pPr>
            <a:endParaRPr lang="en-US" sz="3200" dirty="0">
              <a:solidFill>
                <a:schemeClr val="tx1">
                  <a:lumMod val="75000"/>
                  <a:lumOff val="25000"/>
                </a:schemeClr>
              </a:solidFill>
            </a:endParaRPr>
          </a:p>
          <a:p>
            <a:pPr lvl="2" indent="-228600">
              <a:spcAft>
                <a:spcPts val="600"/>
              </a:spcAft>
              <a:buFont typeface="Calibri" panose="020F0502020204030204" pitchFamily="34" charset="0"/>
              <a:buChar char="•"/>
            </a:pPr>
            <a:endParaRPr lang="en-US" sz="3200" dirty="0">
              <a:solidFill>
                <a:schemeClr val="tx1">
                  <a:lumMod val="75000"/>
                  <a:lumOff val="25000"/>
                </a:schemeClr>
              </a:solidFill>
            </a:endParaRPr>
          </a:p>
        </p:txBody>
      </p:sp>
      <p:pic>
        <p:nvPicPr>
          <p:cNvPr id="7" name="Graphic 6" descr="Family">
            <a:extLst>
              <a:ext uri="{FF2B5EF4-FFF2-40B4-BE49-F238E27FC236}">
                <a16:creationId xmlns:a16="http://schemas.microsoft.com/office/drawing/2014/main" id="{6F64A91C-C192-4E24-9E94-760E09C18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35069" y="190726"/>
            <a:ext cx="1887258" cy="2078700"/>
          </a:xfrm>
          <a:prstGeom prst="rect">
            <a:avLst/>
          </a:prstGeom>
        </p:spPr>
      </p:pic>
      <p:sp>
        <p:nvSpPr>
          <p:cNvPr id="10" name="Rectangle 9">
            <a:extLst>
              <a:ext uri="{FF2B5EF4-FFF2-40B4-BE49-F238E27FC236}">
                <a16:creationId xmlns:a16="http://schemas.microsoft.com/office/drawing/2014/main" id="{5DEE8083-B52F-4CF8-9652-4925562EE478}"/>
              </a:ext>
            </a:extLst>
          </p:cNvPr>
          <p:cNvSpPr/>
          <p:nvPr/>
        </p:nvSpPr>
        <p:spPr>
          <a:xfrm>
            <a:off x="0" y="1230076"/>
            <a:ext cx="6096000" cy="830997"/>
          </a:xfrm>
          <a:prstGeom prst="rect">
            <a:avLst/>
          </a:prstGeom>
        </p:spPr>
        <p:txBody>
          <a:bodyPr wrap="square">
            <a:spAutoFit/>
          </a:bodyPr>
          <a:lstStyle/>
          <a:p>
            <a:pPr>
              <a:spcAft>
                <a:spcPts val="600"/>
              </a:spcAft>
            </a:pPr>
            <a:r>
              <a:rPr lang="en-US" sz="4800" b="1" i="1" dirty="0">
                <a:solidFill>
                  <a:schemeClr val="bg1"/>
                </a:solidFill>
                <a:effectLst>
                  <a:outerShdw blurRad="38100" dist="38100" dir="2700000" algn="tl">
                    <a:srgbClr val="000000">
                      <a:alpha val="43137"/>
                    </a:srgbClr>
                  </a:outerShdw>
                </a:effectLst>
                <a:latin typeface="Palatino" pitchFamily="2" charset="77"/>
                <a:ea typeface="Palatino" pitchFamily="2" charset="77"/>
              </a:rPr>
              <a:t>di-</a:t>
            </a:r>
            <a:r>
              <a:rPr lang="en-US" sz="4800" b="1" i="1" dirty="0" err="1">
                <a:solidFill>
                  <a:schemeClr val="bg1"/>
                </a:solidFill>
                <a:effectLst>
                  <a:outerShdw blurRad="38100" dist="38100" dir="2700000" algn="tl">
                    <a:srgbClr val="000000">
                      <a:alpha val="43137"/>
                    </a:srgbClr>
                  </a:outerShdw>
                </a:effectLst>
                <a:latin typeface="Palatino" pitchFamily="2" charset="77"/>
                <a:ea typeface="Palatino" pitchFamily="2" charset="77"/>
              </a:rPr>
              <a:t>vur</a:t>
            </a:r>
            <a:r>
              <a:rPr lang="en-US" sz="4800" b="1" i="1" dirty="0">
                <a:solidFill>
                  <a:schemeClr val="bg1"/>
                </a:solidFill>
                <a:effectLst>
                  <a:outerShdw blurRad="38100" dist="38100" dir="2700000" algn="tl">
                    <a:srgbClr val="000000">
                      <a:alpha val="43137"/>
                    </a:srgbClr>
                  </a:outerShdw>
                </a:effectLst>
                <a:latin typeface="Palatino" pitchFamily="2" charset="77"/>
                <a:ea typeface="Palatino" pitchFamily="2" charset="77"/>
              </a:rPr>
              <a:t>’-</a:t>
            </a:r>
            <a:r>
              <a:rPr lang="en-US" sz="4800" b="1" i="1" dirty="0" err="1">
                <a:solidFill>
                  <a:schemeClr val="bg1"/>
                </a:solidFill>
                <a:effectLst>
                  <a:outerShdw blurRad="38100" dist="38100" dir="2700000" algn="tl">
                    <a:srgbClr val="000000">
                      <a:alpha val="43137"/>
                    </a:srgbClr>
                  </a:outerShdw>
                </a:effectLst>
                <a:latin typeface="Palatino" pitchFamily="2" charset="77"/>
                <a:ea typeface="Palatino" pitchFamily="2" charset="77"/>
              </a:rPr>
              <a:t>si-te</a:t>
            </a:r>
            <a:r>
              <a:rPr lang="en-US" sz="4800" b="1" i="1" dirty="0">
                <a:solidFill>
                  <a:schemeClr val="bg1"/>
                </a:solidFill>
                <a:effectLst>
                  <a:outerShdw blurRad="38100" dist="38100" dir="2700000" algn="tl">
                    <a:srgbClr val="000000">
                      <a:alpha val="43137"/>
                    </a:srgbClr>
                  </a:outerShdw>
                </a:effectLst>
                <a:latin typeface="Palatino" pitchFamily="2" charset="77"/>
                <a:ea typeface="Palatino" pitchFamily="2" charset="77"/>
              </a:rPr>
              <a:t>: noun;</a:t>
            </a:r>
          </a:p>
        </p:txBody>
      </p:sp>
      <p:pic>
        <p:nvPicPr>
          <p:cNvPr id="8" name="logo.png" descr="logo.png">
            <a:extLst>
              <a:ext uri="{FF2B5EF4-FFF2-40B4-BE49-F238E27FC236}">
                <a16:creationId xmlns:a16="http://schemas.microsoft.com/office/drawing/2014/main" id="{E53F91D4-A5D4-44EE-92D0-2CEBAEC05196}"/>
              </a:ext>
            </a:extLst>
          </p:cNvPr>
          <p:cNvPicPr>
            <a:picLocks noChangeAspect="1"/>
          </p:cNvPicPr>
          <p:nvPr/>
        </p:nvPicPr>
        <p:blipFill>
          <a:blip r:embed="rId5"/>
          <a:stretch>
            <a:fillRect/>
          </a:stretch>
        </p:blipFill>
        <p:spPr>
          <a:xfrm>
            <a:off x="161219" y="6231100"/>
            <a:ext cx="1561564" cy="483392"/>
          </a:xfrm>
          <a:prstGeom prst="rect">
            <a:avLst/>
          </a:prstGeom>
          <a:ln w="12700">
            <a:miter lim="400000"/>
          </a:ln>
        </p:spPr>
      </p:pic>
    </p:spTree>
    <p:extLst>
      <p:ext uri="{BB962C8B-B14F-4D97-AF65-F5344CB8AC3E}">
        <p14:creationId xmlns:p14="http://schemas.microsoft.com/office/powerpoint/2010/main" val="30693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B5A6BD3-A623-49B3-818F-C0589509362A}"/>
              </a:ext>
            </a:extLst>
          </p:cNvPr>
          <p:cNvSpPr>
            <a:spLocks noGrp="1"/>
          </p:cNvSpPr>
          <p:nvPr>
            <p:ph type="subTitle" idx="1"/>
          </p:nvPr>
        </p:nvSpPr>
        <p:spPr/>
        <p:txBody>
          <a:bodyPr/>
          <a:lstStyle/>
          <a:p>
            <a:r>
              <a:rPr lang="en-US" sz="2400" dirty="0">
                <a:solidFill>
                  <a:schemeClr val="tx1"/>
                </a:solidFill>
              </a:rPr>
              <a:t>What We see…</a:t>
            </a:r>
          </a:p>
          <a:p>
            <a:r>
              <a:rPr lang="en-US" sz="2400" dirty="0">
                <a:solidFill>
                  <a:schemeClr val="tx1"/>
                </a:solidFill>
              </a:rPr>
              <a:t>What we hear…</a:t>
            </a:r>
          </a:p>
          <a:p>
            <a:r>
              <a:rPr lang="en-US" sz="2400" dirty="0">
                <a:solidFill>
                  <a:schemeClr val="tx1"/>
                </a:solidFill>
              </a:rPr>
              <a:t>What we believe…</a:t>
            </a:r>
          </a:p>
        </p:txBody>
      </p:sp>
      <p:sp>
        <p:nvSpPr>
          <p:cNvPr id="4" name="Rectangle 1">
            <a:extLst>
              <a:ext uri="{FF2B5EF4-FFF2-40B4-BE49-F238E27FC236}">
                <a16:creationId xmlns:a16="http://schemas.microsoft.com/office/drawing/2014/main" id="{3863714D-DB0B-478B-8DBE-D4DCAFE9E928}"/>
              </a:ext>
            </a:extLst>
          </p:cNvPr>
          <p:cNvSpPr>
            <a:spLocks noGrp="1" noChangeArrowheads="1"/>
          </p:cNvSpPr>
          <p:nvPr>
            <p:ph type="ctrTitle"/>
          </p:nvPr>
        </p:nvSpPr>
        <p:spPr bwMode="auto">
          <a:xfrm>
            <a:off x="1720789" y="3429000"/>
            <a:ext cx="96572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lang="en-US" altLang="en-US" sz="1800" b="0" cap="none" dirty="0"/>
            </a:b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pic>
        <p:nvPicPr>
          <p:cNvPr id="7" name="Picture 6">
            <a:extLst>
              <a:ext uri="{FF2B5EF4-FFF2-40B4-BE49-F238E27FC236}">
                <a16:creationId xmlns:a16="http://schemas.microsoft.com/office/drawing/2014/main" id="{686607C1-292A-4861-9212-DE0E525141BC}"/>
              </a:ext>
            </a:extLst>
          </p:cNvPr>
          <p:cNvPicPr>
            <a:picLocks noChangeAspect="1"/>
          </p:cNvPicPr>
          <p:nvPr/>
        </p:nvPicPr>
        <p:blipFill>
          <a:blip r:embed="rId2"/>
          <a:stretch>
            <a:fillRect/>
          </a:stretch>
        </p:blipFill>
        <p:spPr>
          <a:xfrm>
            <a:off x="389921" y="1880750"/>
            <a:ext cx="4329551" cy="3262745"/>
          </a:xfrm>
          <a:prstGeom prst="rect">
            <a:avLst/>
          </a:prstGeom>
          <a:effectLst>
            <a:softEdge rad="127000"/>
          </a:effectLst>
        </p:spPr>
      </p:pic>
      <p:pic>
        <p:nvPicPr>
          <p:cNvPr id="9" name="Picture 8">
            <a:extLst>
              <a:ext uri="{FF2B5EF4-FFF2-40B4-BE49-F238E27FC236}">
                <a16:creationId xmlns:a16="http://schemas.microsoft.com/office/drawing/2014/main" id="{8BFE8E1E-81C2-4FD6-8C03-B30BC2325EFE}"/>
              </a:ext>
            </a:extLst>
          </p:cNvPr>
          <p:cNvPicPr>
            <a:picLocks noChangeAspect="1"/>
          </p:cNvPicPr>
          <p:nvPr/>
        </p:nvPicPr>
        <p:blipFill>
          <a:blip r:embed="rId3"/>
          <a:stretch>
            <a:fillRect/>
          </a:stretch>
        </p:blipFill>
        <p:spPr>
          <a:xfrm>
            <a:off x="6951519" y="1880750"/>
            <a:ext cx="4333009" cy="3262745"/>
          </a:xfrm>
          <a:prstGeom prst="rect">
            <a:avLst/>
          </a:prstGeom>
          <a:effectLst>
            <a:softEdge rad="127000"/>
          </a:effectLst>
        </p:spPr>
      </p:pic>
      <p:pic>
        <p:nvPicPr>
          <p:cNvPr id="6" name="logo.png" descr="logo.png">
            <a:extLst>
              <a:ext uri="{FF2B5EF4-FFF2-40B4-BE49-F238E27FC236}">
                <a16:creationId xmlns:a16="http://schemas.microsoft.com/office/drawing/2014/main" id="{5A5AC83B-B226-4319-9698-BA286E989694}"/>
              </a:ext>
            </a:extLst>
          </p:cNvPr>
          <p:cNvPicPr>
            <a:picLocks noChangeAspect="1"/>
          </p:cNvPicPr>
          <p:nvPr/>
        </p:nvPicPr>
        <p:blipFill>
          <a:blip r:embed="rId4"/>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295354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4BB727-F842-4412-9CA9-3FB5BB7B8A36}"/>
              </a:ext>
            </a:extLst>
          </p:cNvPr>
          <p:cNvSpPr>
            <a:spLocks noGrp="1"/>
          </p:cNvSpPr>
          <p:nvPr>
            <p:ph idx="13"/>
          </p:nvPr>
        </p:nvSpPr>
        <p:spPr>
          <a:xfrm>
            <a:off x="353211" y="2372998"/>
            <a:ext cx="4992255" cy="2728844"/>
          </a:xfrm>
        </p:spPr>
        <p:txBody>
          <a:bodyPr/>
          <a:lstStyle/>
          <a:p>
            <a:pPr marL="0" indent="0" algn="ctr">
              <a:buNone/>
            </a:pPr>
            <a:r>
              <a:rPr lang="en-US" sz="2400" b="1" dirty="0">
                <a:solidFill>
                  <a:schemeClr val="accent1">
                    <a:lumMod val="60000"/>
                    <a:lumOff val="40000"/>
                  </a:schemeClr>
                </a:solidFill>
              </a:rPr>
              <a:t>It’s Not a Male or Specific Race’s Problem – It’s Personal to All of Us</a:t>
            </a:r>
          </a:p>
          <a:p>
            <a:pPr marL="0" indent="0">
              <a:buNone/>
            </a:pPr>
            <a:endParaRPr lang="en-US" sz="2400" b="1" dirty="0">
              <a:solidFill>
                <a:schemeClr val="accent1">
                  <a:lumMod val="60000"/>
                  <a:lumOff val="40000"/>
                </a:schemeClr>
              </a:solidFill>
            </a:endParaRPr>
          </a:p>
          <a:p>
            <a:r>
              <a:rPr lang="en-US" sz="2000" b="1" dirty="0"/>
              <a:t>Fear of evoking oppressed versus the oppressor syndrome “It’s us against them.”</a:t>
            </a:r>
          </a:p>
          <a:p>
            <a:r>
              <a:rPr lang="en-US" sz="2000" b="1" dirty="0"/>
              <a:t>Fear of WHAT others ASSUME about me </a:t>
            </a:r>
          </a:p>
          <a:p>
            <a:r>
              <a:rPr lang="en-US" sz="2000" b="1" dirty="0"/>
              <a:t>Fear of striking the match to a powder-keg of bad emotions (Its in the past – let it go)</a:t>
            </a:r>
          </a:p>
          <a:p>
            <a:r>
              <a:rPr lang="en-US" sz="2000" b="1" dirty="0"/>
              <a:t>Fear NOTHING will change</a:t>
            </a:r>
          </a:p>
          <a:p>
            <a:r>
              <a:rPr lang="en-US" sz="2000" b="1" dirty="0"/>
              <a:t>Fear of the Unknown “I don’t understand!”</a:t>
            </a:r>
          </a:p>
        </p:txBody>
      </p:sp>
      <p:sp>
        <p:nvSpPr>
          <p:cNvPr id="5" name="Title 4">
            <a:extLst>
              <a:ext uri="{FF2B5EF4-FFF2-40B4-BE49-F238E27FC236}">
                <a16:creationId xmlns:a16="http://schemas.microsoft.com/office/drawing/2014/main" id="{63789FA1-C9F2-4CF0-A13B-F85008F3D050}"/>
              </a:ext>
            </a:extLst>
          </p:cNvPr>
          <p:cNvSpPr>
            <a:spLocks noGrp="1"/>
          </p:cNvSpPr>
          <p:nvPr>
            <p:ph type="ctrTitle"/>
          </p:nvPr>
        </p:nvSpPr>
        <p:spPr/>
        <p:txBody>
          <a:bodyPr/>
          <a:lstStyle/>
          <a:p>
            <a:r>
              <a:rPr lang="en-US" dirty="0"/>
              <a:t>FEAR</a:t>
            </a:r>
          </a:p>
        </p:txBody>
      </p:sp>
      <p:sp>
        <p:nvSpPr>
          <p:cNvPr id="6" name="Subtitle 5">
            <a:extLst>
              <a:ext uri="{FF2B5EF4-FFF2-40B4-BE49-F238E27FC236}">
                <a16:creationId xmlns:a16="http://schemas.microsoft.com/office/drawing/2014/main" id="{1BD3AB4A-9128-4991-8FB0-3BEF52B9D203}"/>
              </a:ext>
            </a:extLst>
          </p:cNvPr>
          <p:cNvSpPr>
            <a:spLocks noGrp="1"/>
          </p:cNvSpPr>
          <p:nvPr>
            <p:ph type="subTitle" idx="1"/>
          </p:nvPr>
        </p:nvSpPr>
        <p:spPr>
          <a:xfrm>
            <a:off x="7859469" y="4228517"/>
            <a:ext cx="3863221" cy="1415429"/>
          </a:xfrm>
        </p:spPr>
        <p:txBody>
          <a:bodyPr/>
          <a:lstStyle/>
          <a:p>
            <a:r>
              <a:rPr lang="en-US" i="1" dirty="0"/>
              <a:t>Don’t blame me - Don’t judge me… for things that happened in the past</a:t>
            </a:r>
          </a:p>
        </p:txBody>
      </p:sp>
      <p:pic>
        <p:nvPicPr>
          <p:cNvPr id="10" name="Picture Placeholder 9" descr="A close up of a person's eyes and eyelashes&#10;&#10;Description automatically generated with low confidence">
            <a:extLst>
              <a:ext uri="{FF2B5EF4-FFF2-40B4-BE49-F238E27FC236}">
                <a16:creationId xmlns:a16="http://schemas.microsoft.com/office/drawing/2014/main" id="{B3BE2925-F289-4F03-99E4-A1E7CA922360}"/>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22515" r="22515"/>
          <a:stretch>
            <a:fillRect/>
          </a:stretch>
        </p:blipFill>
        <p:spPr>
          <a:xfrm>
            <a:off x="5311037" y="204951"/>
            <a:ext cx="4031624" cy="4058884"/>
          </a:xfrm>
        </p:spPr>
      </p:pic>
      <p:sp>
        <p:nvSpPr>
          <p:cNvPr id="4" name="TextBox 3">
            <a:extLst>
              <a:ext uri="{FF2B5EF4-FFF2-40B4-BE49-F238E27FC236}">
                <a16:creationId xmlns:a16="http://schemas.microsoft.com/office/drawing/2014/main" id="{A9CB7848-96B8-457D-9986-DD14CC375157}"/>
              </a:ext>
            </a:extLst>
          </p:cNvPr>
          <p:cNvSpPr txBox="1"/>
          <p:nvPr/>
        </p:nvSpPr>
        <p:spPr>
          <a:xfrm>
            <a:off x="919733" y="1232939"/>
            <a:ext cx="3476977" cy="523220"/>
          </a:xfrm>
          <a:prstGeom prst="rect">
            <a:avLst/>
          </a:prstGeom>
          <a:noFill/>
        </p:spPr>
        <p:txBody>
          <a:bodyPr wrap="none" rtlCol="0">
            <a:spAutoFit/>
          </a:bodyPr>
          <a:lstStyle/>
          <a:p>
            <a:r>
              <a:rPr lang="en-US" sz="2800" b="1" dirty="0">
                <a:effectLst>
                  <a:outerShdw blurRad="38100" dist="38100" dir="2700000" algn="tl">
                    <a:srgbClr val="000000">
                      <a:alpha val="43137"/>
                    </a:srgbClr>
                  </a:outerShdw>
                </a:effectLst>
              </a:rPr>
              <a:t>Assumptions and Fear</a:t>
            </a:r>
          </a:p>
        </p:txBody>
      </p:sp>
      <p:pic>
        <p:nvPicPr>
          <p:cNvPr id="9" name="logo.png" descr="logo.png">
            <a:extLst>
              <a:ext uri="{FF2B5EF4-FFF2-40B4-BE49-F238E27FC236}">
                <a16:creationId xmlns:a16="http://schemas.microsoft.com/office/drawing/2014/main" id="{80CDA37C-DC10-4701-BB44-236DF6D6E616}"/>
              </a:ext>
            </a:extLst>
          </p:cNvPr>
          <p:cNvPicPr>
            <a:picLocks noChangeAspect="1"/>
          </p:cNvPicPr>
          <p:nvPr/>
        </p:nvPicPr>
        <p:blipFill>
          <a:blip r:embed="rId4"/>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3837153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2FF4A2-2C8E-4D1D-BFDE-A663255E6B4A}"/>
              </a:ext>
            </a:extLst>
          </p:cNvPr>
          <p:cNvSpPr/>
          <p:nvPr/>
        </p:nvSpPr>
        <p:spPr>
          <a:xfrm>
            <a:off x="3066949" y="168454"/>
            <a:ext cx="6178646" cy="69978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dirty="0">
                <a:latin typeface="+mj-lt"/>
              </a:rPr>
              <a:t>Champions Matter</a:t>
            </a:r>
          </a:p>
        </p:txBody>
      </p:sp>
      <p:sp>
        <p:nvSpPr>
          <p:cNvPr id="5" name="TextBox 4">
            <a:extLst>
              <a:ext uri="{FF2B5EF4-FFF2-40B4-BE49-F238E27FC236}">
                <a16:creationId xmlns:a16="http://schemas.microsoft.com/office/drawing/2014/main" id="{FD9EA36C-A8A9-4092-B3CD-00AFEB1C847E}"/>
              </a:ext>
            </a:extLst>
          </p:cNvPr>
          <p:cNvSpPr txBox="1"/>
          <p:nvPr/>
        </p:nvSpPr>
        <p:spPr>
          <a:xfrm>
            <a:off x="3841604" y="6450858"/>
            <a:ext cx="5403991" cy="369710"/>
          </a:xfrm>
          <a:prstGeom prst="rect">
            <a:avLst/>
          </a:prstGeom>
          <a:noFill/>
        </p:spPr>
        <p:txBody>
          <a:bodyPr wrap="square" rtlCol="0">
            <a:spAutoFit/>
          </a:bodyPr>
          <a:lstStyle/>
          <a:p>
            <a:r>
              <a:rPr lang="en-US" i="1" dirty="0">
                <a:solidFill>
                  <a:schemeClr val="bg1"/>
                </a:solidFill>
              </a:rPr>
              <a:t>Asian  American Christians For Black Lives Matter</a:t>
            </a:r>
          </a:p>
        </p:txBody>
      </p:sp>
      <p:pic>
        <p:nvPicPr>
          <p:cNvPr id="2" name="Online Media 1" title="Asian American Christians for Black Lives and Dignity: Pray. March. Commit.">
            <a:hlinkClick r:id="" action="ppaction://media"/>
            <a:extLst>
              <a:ext uri="{FF2B5EF4-FFF2-40B4-BE49-F238E27FC236}">
                <a16:creationId xmlns:a16="http://schemas.microsoft.com/office/drawing/2014/main" id="{39F6D92E-AC0C-4D61-A168-C7EB4CC214BB}"/>
              </a:ext>
            </a:extLst>
          </p:cNvPr>
          <p:cNvPicPr>
            <a:picLocks noRot="1" noChangeAspect="1"/>
          </p:cNvPicPr>
          <p:nvPr>
            <a:videoFile r:link="rId1"/>
          </p:nvPr>
        </p:nvPicPr>
        <p:blipFill>
          <a:blip r:embed="rId3"/>
          <a:stretch>
            <a:fillRect/>
          </a:stretch>
        </p:blipFill>
        <p:spPr>
          <a:xfrm>
            <a:off x="1093818" y="903753"/>
            <a:ext cx="9461732" cy="5322224"/>
          </a:xfrm>
          <a:prstGeom prst="rect">
            <a:avLst/>
          </a:prstGeom>
        </p:spPr>
      </p:pic>
      <p:pic>
        <p:nvPicPr>
          <p:cNvPr id="6" name="logo.png" descr="logo.png">
            <a:extLst>
              <a:ext uri="{FF2B5EF4-FFF2-40B4-BE49-F238E27FC236}">
                <a16:creationId xmlns:a16="http://schemas.microsoft.com/office/drawing/2014/main" id="{D2F8CC97-835E-4D29-A994-1F75BA0D668F}"/>
              </a:ext>
            </a:extLst>
          </p:cNvPr>
          <p:cNvPicPr>
            <a:picLocks noChangeAspect="1"/>
          </p:cNvPicPr>
          <p:nvPr/>
        </p:nvPicPr>
        <p:blipFill>
          <a:blip r:embed="rId4"/>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8006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72C19D-CA98-4D1F-9C15-4CD6604DEEF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9100" y="371474"/>
            <a:ext cx="6048375" cy="5372120"/>
          </a:xfrm>
          <a:prstGeom prst="rect">
            <a:avLst/>
          </a:prstGeom>
          <a:effectLst>
            <a:softEdge rad="317500"/>
          </a:effectLst>
        </p:spPr>
      </p:pic>
      <p:sp>
        <p:nvSpPr>
          <p:cNvPr id="4" name="TextBox 3">
            <a:extLst>
              <a:ext uri="{FF2B5EF4-FFF2-40B4-BE49-F238E27FC236}">
                <a16:creationId xmlns:a16="http://schemas.microsoft.com/office/drawing/2014/main" id="{52543FFC-9E69-48B6-A525-728D42EAD14E}"/>
              </a:ext>
            </a:extLst>
          </p:cNvPr>
          <p:cNvSpPr txBox="1"/>
          <p:nvPr/>
        </p:nvSpPr>
        <p:spPr>
          <a:xfrm>
            <a:off x="6748032" y="1381985"/>
            <a:ext cx="5045651" cy="2862322"/>
          </a:xfrm>
          <a:prstGeom prst="rect">
            <a:avLst/>
          </a:prstGeom>
          <a:noFill/>
        </p:spPr>
        <p:txBody>
          <a:bodyPr wrap="square" rtlCol="0">
            <a:spAutoFit/>
          </a:bodyPr>
          <a:lstStyle/>
          <a:p>
            <a:pPr algn="ctr"/>
            <a:r>
              <a:rPr lang="en-US" sz="3600" dirty="0"/>
              <a:t>What I believe must change requires more than reflection and recognition</a:t>
            </a:r>
          </a:p>
          <a:p>
            <a:endParaRPr lang="en-US" dirty="0"/>
          </a:p>
          <a:p>
            <a:endParaRPr lang="en-US" dirty="0"/>
          </a:p>
        </p:txBody>
      </p:sp>
      <p:sp>
        <p:nvSpPr>
          <p:cNvPr id="5" name="Rectangle 4">
            <a:extLst>
              <a:ext uri="{FF2B5EF4-FFF2-40B4-BE49-F238E27FC236}">
                <a16:creationId xmlns:a16="http://schemas.microsoft.com/office/drawing/2014/main" id="{65FAF9BC-13C0-40C6-A0C1-868BDDE22BEE}"/>
              </a:ext>
            </a:extLst>
          </p:cNvPr>
          <p:cNvSpPr/>
          <p:nvPr/>
        </p:nvSpPr>
        <p:spPr>
          <a:xfrm>
            <a:off x="7041745" y="4006432"/>
            <a:ext cx="4696350"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I am </a:t>
            </a:r>
            <a:r>
              <a:rPr lang="en-US" sz="5400" b="1" cap="none" spc="0" dirty="0">
                <a:ln w="0"/>
                <a:solidFill>
                  <a:srgbClr val="FFC000"/>
                </a:solidFill>
                <a:effectLst>
                  <a:reflection blurRad="6350" stA="53000" endA="300" endPos="35500" dir="5400000" sy="-90000" algn="bl" rotWithShape="0"/>
                </a:effectLst>
              </a:rPr>
              <a:t>committed</a:t>
            </a:r>
          </a:p>
        </p:txBody>
      </p:sp>
      <p:pic>
        <p:nvPicPr>
          <p:cNvPr id="6" name="logo.png" descr="logo.png">
            <a:extLst>
              <a:ext uri="{FF2B5EF4-FFF2-40B4-BE49-F238E27FC236}">
                <a16:creationId xmlns:a16="http://schemas.microsoft.com/office/drawing/2014/main" id="{EA7FDE1C-8801-4E05-9312-EF239785D775}"/>
              </a:ext>
            </a:extLst>
          </p:cNvPr>
          <p:cNvPicPr>
            <a:picLocks noChangeAspect="1"/>
          </p:cNvPicPr>
          <p:nvPr/>
        </p:nvPicPr>
        <p:blipFill>
          <a:blip r:embed="rId4"/>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1407345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a:extLst>
              <a:ext uri="{FF2B5EF4-FFF2-40B4-BE49-F238E27FC236}">
                <a16:creationId xmlns:a16="http://schemas.microsoft.com/office/drawing/2014/main" id="{1D783DE1-FCFA-4BFE-8FB6-8B08D0973F3E}"/>
              </a:ext>
            </a:extLst>
          </p:cNvPr>
          <p:cNvSpPr>
            <a:spLocks noGrp="1"/>
          </p:cNvSpPr>
          <p:nvPr>
            <p:ph type="subTitle" idx="1"/>
          </p:nvPr>
        </p:nvSpPr>
        <p:spPr>
          <a:xfrm>
            <a:off x="6967969" y="3822182"/>
            <a:ext cx="4303959" cy="271807"/>
          </a:xfrm>
        </p:spPr>
        <p:txBody>
          <a:bodyPr/>
          <a:lstStyle/>
          <a:p>
            <a:r>
              <a:rPr lang="en-US" sz="2400" dirty="0"/>
              <a:t>Helps Us See</a:t>
            </a:r>
          </a:p>
        </p:txBody>
      </p:sp>
      <p:sp>
        <p:nvSpPr>
          <p:cNvPr id="15" name="Text Placeholder 14">
            <a:extLst>
              <a:ext uri="{FF2B5EF4-FFF2-40B4-BE49-F238E27FC236}">
                <a16:creationId xmlns:a16="http://schemas.microsoft.com/office/drawing/2014/main" id="{573AE447-7DA3-42D3-9BFC-9268BA4B1CF2}"/>
              </a:ext>
            </a:extLst>
          </p:cNvPr>
          <p:cNvSpPr>
            <a:spLocks noGrp="1"/>
          </p:cNvSpPr>
          <p:nvPr>
            <p:ph type="body" sz="quarter" idx="15"/>
          </p:nvPr>
        </p:nvSpPr>
        <p:spPr>
          <a:xfrm>
            <a:off x="6967969" y="4228352"/>
            <a:ext cx="4303959" cy="252000"/>
          </a:xfrm>
        </p:spPr>
        <p:txBody>
          <a:bodyPr/>
          <a:lstStyle/>
          <a:p>
            <a:r>
              <a:rPr lang="en-US" sz="2400" dirty="0"/>
              <a:t>Makes Us Think</a:t>
            </a:r>
          </a:p>
        </p:txBody>
      </p:sp>
      <p:sp>
        <p:nvSpPr>
          <p:cNvPr id="16" name="Text Placeholder 15">
            <a:extLst>
              <a:ext uri="{FF2B5EF4-FFF2-40B4-BE49-F238E27FC236}">
                <a16:creationId xmlns:a16="http://schemas.microsoft.com/office/drawing/2014/main" id="{DCC9860B-C5DD-4791-8CCB-CB220C1A5BEF}"/>
              </a:ext>
            </a:extLst>
          </p:cNvPr>
          <p:cNvSpPr>
            <a:spLocks noGrp="1"/>
          </p:cNvSpPr>
          <p:nvPr>
            <p:ph type="body" sz="quarter" idx="16"/>
          </p:nvPr>
        </p:nvSpPr>
        <p:spPr>
          <a:xfrm>
            <a:off x="6967969" y="4614715"/>
            <a:ext cx="4303959" cy="252000"/>
          </a:xfrm>
        </p:spPr>
        <p:txBody>
          <a:bodyPr/>
          <a:lstStyle/>
          <a:p>
            <a:r>
              <a:rPr lang="en-US" sz="2400" dirty="0"/>
              <a:t>Encourages  Empathy</a:t>
            </a:r>
          </a:p>
        </p:txBody>
      </p:sp>
      <p:sp>
        <p:nvSpPr>
          <p:cNvPr id="17" name="Text Placeholder 16">
            <a:extLst>
              <a:ext uri="{FF2B5EF4-FFF2-40B4-BE49-F238E27FC236}">
                <a16:creationId xmlns:a16="http://schemas.microsoft.com/office/drawing/2014/main" id="{59C564DF-BC59-4771-8122-4172930D68D5}"/>
              </a:ext>
            </a:extLst>
          </p:cNvPr>
          <p:cNvSpPr>
            <a:spLocks noGrp="1"/>
          </p:cNvSpPr>
          <p:nvPr>
            <p:ph type="body" sz="quarter" idx="17"/>
          </p:nvPr>
        </p:nvSpPr>
        <p:spPr>
          <a:xfrm>
            <a:off x="6968112" y="5001079"/>
            <a:ext cx="4305582" cy="252413"/>
          </a:xfrm>
        </p:spPr>
        <p:txBody>
          <a:bodyPr/>
          <a:lstStyle/>
          <a:p>
            <a:r>
              <a:rPr lang="en-US" sz="2400" dirty="0"/>
              <a:t>Moves Us To Action</a:t>
            </a:r>
          </a:p>
        </p:txBody>
      </p:sp>
      <p:sp>
        <p:nvSpPr>
          <p:cNvPr id="18" name="Subtitle 3">
            <a:extLst>
              <a:ext uri="{FF2B5EF4-FFF2-40B4-BE49-F238E27FC236}">
                <a16:creationId xmlns:a16="http://schemas.microsoft.com/office/drawing/2014/main" id="{43BA8833-B7B7-422E-91F1-2B8580FEED4D}"/>
              </a:ext>
            </a:extLst>
          </p:cNvPr>
          <p:cNvSpPr txBox="1">
            <a:spLocks/>
          </p:cNvSpPr>
          <p:nvPr/>
        </p:nvSpPr>
        <p:spPr bwMode="gray">
          <a:xfrm>
            <a:off x="0" y="2491527"/>
            <a:ext cx="4941216" cy="1466558"/>
          </a:xfrm>
          <a:prstGeom prst="rect">
            <a:avLst/>
          </a:prstGeom>
        </p:spPr>
        <p:txBody>
          <a:bodyPr vert="horz" lIns="0" tIns="0" rIns="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16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3200" dirty="0"/>
              <a:t>“</a:t>
            </a:r>
            <a:r>
              <a:rPr lang="en-US" sz="3200" b="1" i="1" dirty="0">
                <a:solidFill>
                  <a:srgbClr val="FFC000"/>
                </a:solidFill>
              </a:rPr>
              <a:t>Commitment</a:t>
            </a:r>
            <a:r>
              <a:rPr lang="en-US" sz="3200" i="1" dirty="0"/>
              <a:t> is what transforms a promise into reality</a:t>
            </a:r>
            <a:r>
              <a:rPr lang="en-US" sz="3200" dirty="0"/>
              <a:t>”</a:t>
            </a:r>
          </a:p>
          <a:p>
            <a:pPr algn="l"/>
            <a:r>
              <a:rPr lang="en-US" sz="2000" noProof="1"/>
              <a:t>			</a:t>
            </a:r>
            <a:r>
              <a:rPr lang="en-US" sz="2400" noProof="1"/>
              <a:t>Abraham Lincoln</a:t>
            </a:r>
          </a:p>
        </p:txBody>
      </p:sp>
      <p:sp>
        <p:nvSpPr>
          <p:cNvPr id="21" name="Title 20">
            <a:extLst>
              <a:ext uri="{FF2B5EF4-FFF2-40B4-BE49-F238E27FC236}">
                <a16:creationId xmlns:a16="http://schemas.microsoft.com/office/drawing/2014/main" id="{D1D95819-F614-4CA3-919C-83208D72855A}"/>
              </a:ext>
            </a:extLst>
          </p:cNvPr>
          <p:cNvSpPr>
            <a:spLocks noGrp="1"/>
          </p:cNvSpPr>
          <p:nvPr>
            <p:ph type="title"/>
          </p:nvPr>
        </p:nvSpPr>
        <p:spPr>
          <a:xfrm>
            <a:off x="6629768" y="1590955"/>
            <a:ext cx="4793714" cy="2078699"/>
          </a:xfrm>
        </p:spPr>
        <p:txBody>
          <a:bodyPr/>
          <a:lstStyle/>
          <a:p>
            <a:r>
              <a:rPr lang="en-US" dirty="0"/>
              <a:t>Commitment</a:t>
            </a:r>
          </a:p>
        </p:txBody>
      </p:sp>
      <p:pic>
        <p:nvPicPr>
          <p:cNvPr id="9" name="logo.png" descr="logo.png">
            <a:extLst>
              <a:ext uri="{FF2B5EF4-FFF2-40B4-BE49-F238E27FC236}">
                <a16:creationId xmlns:a16="http://schemas.microsoft.com/office/drawing/2014/main" id="{607D095B-E8D6-4156-829E-251C358D697C}"/>
              </a:ext>
            </a:extLst>
          </p:cNvPr>
          <p:cNvPicPr>
            <a:picLocks noChangeAspect="1"/>
          </p:cNvPicPr>
          <p:nvPr/>
        </p:nvPicPr>
        <p:blipFill>
          <a:blip r:embed="rId2"/>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4026220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C73B3E-EF03-4BB7-A9C5-56518DCC6794}"/>
              </a:ext>
            </a:extLst>
          </p:cNvPr>
          <p:cNvSpPr>
            <a:spLocks noGrp="1"/>
          </p:cNvSpPr>
          <p:nvPr>
            <p:ph type="ctrTitle"/>
          </p:nvPr>
        </p:nvSpPr>
        <p:spPr/>
        <p:txBody>
          <a:bodyPr/>
          <a:lstStyle/>
          <a:p>
            <a:r>
              <a:rPr lang="en-US" dirty="0"/>
              <a:t>When Commitment is Personal</a:t>
            </a:r>
          </a:p>
        </p:txBody>
      </p:sp>
      <p:sp>
        <p:nvSpPr>
          <p:cNvPr id="4" name="Subtitle 3">
            <a:extLst>
              <a:ext uri="{FF2B5EF4-FFF2-40B4-BE49-F238E27FC236}">
                <a16:creationId xmlns:a16="http://schemas.microsoft.com/office/drawing/2014/main" id="{E667BABF-9C22-46EB-AF33-F48ABA17F7EF}"/>
              </a:ext>
            </a:extLst>
          </p:cNvPr>
          <p:cNvSpPr>
            <a:spLocks noGrp="1"/>
          </p:cNvSpPr>
          <p:nvPr>
            <p:ph type="subTitle" idx="1"/>
          </p:nvPr>
        </p:nvSpPr>
        <p:spPr>
          <a:xfrm>
            <a:off x="7189940" y="4362628"/>
            <a:ext cx="4313540" cy="1415429"/>
          </a:xfrm>
        </p:spPr>
        <p:txBody>
          <a:bodyPr/>
          <a:lstStyle/>
          <a:p>
            <a:r>
              <a:rPr lang="en-US" sz="2800" dirty="0">
                <a:solidFill>
                  <a:srgbClr val="FFC000"/>
                </a:solidFill>
              </a:rPr>
              <a:t>Others will know it</a:t>
            </a:r>
          </a:p>
        </p:txBody>
      </p:sp>
      <p:pic>
        <p:nvPicPr>
          <p:cNvPr id="7" name="Picture Placeholder 6">
            <a:extLst>
              <a:ext uri="{FF2B5EF4-FFF2-40B4-BE49-F238E27FC236}">
                <a16:creationId xmlns:a16="http://schemas.microsoft.com/office/drawing/2014/main" id="{0655EDF3-E95E-470F-A758-81A2BFEECDC9}"/>
              </a:ext>
            </a:extLst>
          </p:cNvPr>
          <p:cNvPicPr>
            <a:picLocks noGrp="1" noChangeAspect="1"/>
          </p:cNvPicPr>
          <p:nvPr>
            <p:ph type="pic" sz="quarter" idx="13"/>
          </p:nvPr>
        </p:nvPicPr>
        <p:blipFill>
          <a:blip r:embed="rId2"/>
          <a:srcRect t="21614" b="21614"/>
          <a:stretch>
            <a:fillRect/>
          </a:stretch>
        </p:blipFill>
        <p:spPr/>
      </p:pic>
      <p:sp>
        <p:nvSpPr>
          <p:cNvPr id="5" name="TextBox 4">
            <a:extLst>
              <a:ext uri="{FF2B5EF4-FFF2-40B4-BE49-F238E27FC236}">
                <a16:creationId xmlns:a16="http://schemas.microsoft.com/office/drawing/2014/main" id="{E7248C63-37DF-4102-8C70-164B9D832452}"/>
              </a:ext>
            </a:extLst>
          </p:cNvPr>
          <p:cNvSpPr txBox="1"/>
          <p:nvPr/>
        </p:nvSpPr>
        <p:spPr>
          <a:xfrm>
            <a:off x="10723419" y="6348844"/>
            <a:ext cx="924790" cy="369332"/>
          </a:xfrm>
          <a:prstGeom prst="rect">
            <a:avLst/>
          </a:prstGeom>
          <a:solidFill>
            <a:schemeClr val="accent1"/>
          </a:solidFill>
        </p:spPr>
        <p:txBody>
          <a:bodyPr wrap="square" rtlCol="0">
            <a:spAutoFit/>
          </a:bodyPr>
          <a:lstStyle/>
          <a:p>
            <a:endParaRPr lang="en-US" dirty="0"/>
          </a:p>
        </p:txBody>
      </p:sp>
      <p:pic>
        <p:nvPicPr>
          <p:cNvPr id="8" name="logo.png" descr="logo.png">
            <a:extLst>
              <a:ext uri="{FF2B5EF4-FFF2-40B4-BE49-F238E27FC236}">
                <a16:creationId xmlns:a16="http://schemas.microsoft.com/office/drawing/2014/main" id="{8030437F-578A-45CC-9881-15B077C9C870}"/>
              </a:ext>
            </a:extLst>
          </p:cNvPr>
          <p:cNvPicPr>
            <a:picLocks noChangeAspect="1"/>
          </p:cNvPicPr>
          <p:nvPr/>
        </p:nvPicPr>
        <p:blipFill>
          <a:blip r:embed="rId3"/>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413907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C7E813-EA23-4F5C-9B07-D8FFEA02250D}"/>
              </a:ext>
            </a:extLst>
          </p:cNvPr>
          <p:cNvSpPr/>
          <p:nvPr/>
        </p:nvSpPr>
        <p:spPr>
          <a:xfrm>
            <a:off x="2682509" y="2043304"/>
            <a:ext cx="6978000" cy="830997"/>
          </a:xfrm>
          <a:prstGeom prst="rect">
            <a:avLst/>
          </a:prstGeom>
          <a:noFill/>
        </p:spPr>
        <p:txBody>
          <a:bodyPr wrap="none" lIns="91440" tIns="45720" rIns="91440" bIns="45720">
            <a:spAutoFit/>
          </a:bodyPr>
          <a:lstStyle/>
          <a:p>
            <a:pPr algn="ctr"/>
            <a:r>
              <a:rPr lang="en-US" sz="4800" b="1" spc="50" dirty="0">
                <a:ln w="0"/>
                <a:effectLst>
                  <a:innerShdw blurRad="63500" dist="50800" dir="13500000">
                    <a:srgbClr val="000000">
                      <a:alpha val="50000"/>
                    </a:srgbClr>
                  </a:innerShdw>
                </a:effectLst>
              </a:rPr>
              <a:t>COMMITMENT REQUIRES </a:t>
            </a:r>
            <a:endParaRPr lang="en-US" sz="4800" b="1" cap="none" spc="50" dirty="0">
              <a:ln w="0"/>
              <a:effectLst>
                <a:innerShdw blurRad="63500" dist="50800" dir="13500000">
                  <a:srgbClr val="000000">
                    <a:alpha val="50000"/>
                  </a:srgbClr>
                </a:innerShdw>
              </a:effectLst>
            </a:endParaRPr>
          </a:p>
        </p:txBody>
      </p:sp>
      <p:sp>
        <p:nvSpPr>
          <p:cNvPr id="5" name="Rectangle 4">
            <a:extLst>
              <a:ext uri="{FF2B5EF4-FFF2-40B4-BE49-F238E27FC236}">
                <a16:creationId xmlns:a16="http://schemas.microsoft.com/office/drawing/2014/main" id="{A67C7E53-3DEC-4273-9DB1-EA4F3B7B24EA}"/>
              </a:ext>
            </a:extLst>
          </p:cNvPr>
          <p:cNvSpPr/>
          <p:nvPr/>
        </p:nvSpPr>
        <p:spPr>
          <a:xfrm>
            <a:off x="4514445" y="2967335"/>
            <a:ext cx="3163110" cy="1200329"/>
          </a:xfrm>
          <a:prstGeom prst="rect">
            <a:avLst/>
          </a:prstGeom>
          <a:noFill/>
        </p:spPr>
        <p:txBody>
          <a:bodyPr wrap="none" lIns="91440" tIns="45720" rIns="91440" bIns="45720">
            <a:spAutoFit/>
          </a:bodyPr>
          <a:lstStyle/>
          <a:p>
            <a:pPr algn="ctr"/>
            <a:r>
              <a:rPr lang="en-US" sz="7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ACTION</a:t>
            </a:r>
            <a:endParaRPr lang="en-US" sz="72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6" name="logo.png" descr="logo.png">
            <a:extLst>
              <a:ext uri="{FF2B5EF4-FFF2-40B4-BE49-F238E27FC236}">
                <a16:creationId xmlns:a16="http://schemas.microsoft.com/office/drawing/2014/main" id="{F6849DF4-B1C0-4A1F-A38F-C595EC1FC476}"/>
              </a:ext>
            </a:extLst>
          </p:cNvPr>
          <p:cNvPicPr>
            <a:picLocks noChangeAspect="1"/>
          </p:cNvPicPr>
          <p:nvPr/>
        </p:nvPicPr>
        <p:blipFill>
          <a:blip r:embed="rId2"/>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3846466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61CF-6B62-4ED4-AAF9-37D2A8BCF248}"/>
              </a:ext>
            </a:extLst>
          </p:cNvPr>
          <p:cNvSpPr>
            <a:spLocks noGrp="1"/>
          </p:cNvSpPr>
          <p:nvPr>
            <p:ph type="title"/>
          </p:nvPr>
        </p:nvSpPr>
        <p:spPr/>
        <p:txBody>
          <a:bodyPr/>
          <a:lstStyle/>
          <a:p>
            <a:r>
              <a:rPr lang="en-US" dirty="0"/>
              <a:t>BLAH  BLAH  BLAH…</a:t>
            </a:r>
          </a:p>
        </p:txBody>
      </p:sp>
      <p:sp>
        <p:nvSpPr>
          <p:cNvPr id="3" name="Text Placeholder 2">
            <a:extLst>
              <a:ext uri="{FF2B5EF4-FFF2-40B4-BE49-F238E27FC236}">
                <a16:creationId xmlns:a16="http://schemas.microsoft.com/office/drawing/2014/main" id="{F59B81B6-6561-4CDA-8E59-AAF775CFB8AA}"/>
              </a:ext>
            </a:extLst>
          </p:cNvPr>
          <p:cNvSpPr>
            <a:spLocks noGrp="1"/>
          </p:cNvSpPr>
          <p:nvPr>
            <p:ph type="body" idx="1"/>
          </p:nvPr>
        </p:nvSpPr>
        <p:spPr>
          <a:xfrm>
            <a:off x="8339318" y="2905200"/>
            <a:ext cx="4793714" cy="1047600"/>
          </a:xfrm>
        </p:spPr>
        <p:txBody>
          <a:bodyPr/>
          <a:lstStyle/>
          <a:p>
            <a:r>
              <a:rPr lang="en-US" sz="4400" dirty="0"/>
              <a:t>diversity</a:t>
            </a:r>
          </a:p>
        </p:txBody>
      </p:sp>
      <p:pic>
        <p:nvPicPr>
          <p:cNvPr id="5" name="logo.png" descr="logo.png">
            <a:extLst>
              <a:ext uri="{FF2B5EF4-FFF2-40B4-BE49-F238E27FC236}">
                <a16:creationId xmlns:a16="http://schemas.microsoft.com/office/drawing/2014/main" id="{A29C347E-2B51-47B7-B444-24C13DA856DD}"/>
              </a:ext>
            </a:extLst>
          </p:cNvPr>
          <p:cNvPicPr>
            <a:picLocks noChangeAspect="1"/>
          </p:cNvPicPr>
          <p:nvPr/>
        </p:nvPicPr>
        <p:blipFill>
          <a:blip r:embed="rId2"/>
          <a:stretch>
            <a:fillRect/>
          </a:stretch>
        </p:blipFill>
        <p:spPr>
          <a:xfrm>
            <a:off x="120189" y="6400662"/>
            <a:ext cx="1487003" cy="460311"/>
          </a:xfrm>
          <a:prstGeom prst="rect">
            <a:avLst/>
          </a:prstGeom>
          <a:ln w="12700">
            <a:miter lim="400000"/>
          </a:ln>
        </p:spPr>
      </p:pic>
    </p:spTree>
    <p:extLst>
      <p:ext uri="{BB962C8B-B14F-4D97-AF65-F5344CB8AC3E}">
        <p14:creationId xmlns:p14="http://schemas.microsoft.com/office/powerpoint/2010/main" val="909098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ED61FF-98D7-468C-A710-A0E65FFCFDD7}"/>
              </a:ext>
            </a:extLst>
          </p:cNvPr>
          <p:cNvSpPr>
            <a:spLocks noGrp="1"/>
          </p:cNvSpPr>
          <p:nvPr>
            <p:ph type="title"/>
          </p:nvPr>
        </p:nvSpPr>
        <p:spPr>
          <a:xfrm>
            <a:off x="432000" y="432000"/>
            <a:ext cx="11329200" cy="621792"/>
          </a:xfrm>
        </p:spPr>
        <p:txBody>
          <a:bodyPr/>
          <a:lstStyle/>
          <a:p>
            <a:r>
              <a:rPr lang="en-US" sz="3600" dirty="0"/>
              <a:t>The Problem</a:t>
            </a:r>
          </a:p>
        </p:txBody>
      </p:sp>
      <p:pic>
        <p:nvPicPr>
          <p:cNvPr id="41" name="Picture Placeholder 40" descr="Downward trend">
            <a:extLst>
              <a:ext uri="{FF2B5EF4-FFF2-40B4-BE49-F238E27FC236}">
                <a16:creationId xmlns:a16="http://schemas.microsoft.com/office/drawing/2014/main" id="{B811075A-E743-458A-83DD-C9C3924D79D2}"/>
              </a:ext>
            </a:extLst>
          </p:cNvPr>
          <p:cNvPicPr>
            <a:picLocks noGrp="1" noChangeAspect="1"/>
          </p:cNvPicPr>
          <p:nvPr>
            <p:ph type="pic" sz="quarter" idx="41"/>
          </p:nvPr>
        </p:nvPicPr>
        <p:blipFill>
          <a:blip r:embed="rId3">
            <a:biLevel thresh="25000"/>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p:pic>
      <p:sp>
        <p:nvSpPr>
          <p:cNvPr id="5" name="Text Placeholder 4">
            <a:extLst>
              <a:ext uri="{FF2B5EF4-FFF2-40B4-BE49-F238E27FC236}">
                <a16:creationId xmlns:a16="http://schemas.microsoft.com/office/drawing/2014/main" id="{DB6638D4-E453-4BC4-A3A0-F3C51852BCF8}"/>
              </a:ext>
            </a:extLst>
          </p:cNvPr>
          <p:cNvSpPr>
            <a:spLocks noGrp="1"/>
          </p:cNvSpPr>
          <p:nvPr>
            <p:ph type="body" sz="quarter" idx="17"/>
          </p:nvPr>
        </p:nvSpPr>
        <p:spPr/>
        <p:txBody>
          <a:bodyPr/>
          <a:lstStyle/>
          <a:p>
            <a:r>
              <a:rPr lang="en-US" sz="2400" b="1" dirty="0"/>
              <a:t>Lack of Diverse Leadership</a:t>
            </a:r>
          </a:p>
        </p:txBody>
      </p:sp>
      <p:sp>
        <p:nvSpPr>
          <p:cNvPr id="9" name="Text Placeholder 8">
            <a:extLst>
              <a:ext uri="{FF2B5EF4-FFF2-40B4-BE49-F238E27FC236}">
                <a16:creationId xmlns:a16="http://schemas.microsoft.com/office/drawing/2014/main" id="{CEFFF724-CE30-4C63-A086-DF05C2777EC1}"/>
              </a:ext>
            </a:extLst>
          </p:cNvPr>
          <p:cNvSpPr>
            <a:spLocks noGrp="1"/>
          </p:cNvSpPr>
          <p:nvPr>
            <p:ph type="body" sz="quarter" idx="33"/>
          </p:nvPr>
        </p:nvSpPr>
        <p:spPr/>
        <p:txBody>
          <a:bodyPr/>
          <a:lstStyle/>
          <a:p>
            <a:r>
              <a:rPr lang="en-US" sz="2400" b="1" dirty="0"/>
              <a:t>Check the Box Policies</a:t>
            </a:r>
          </a:p>
        </p:txBody>
      </p:sp>
      <p:sp>
        <p:nvSpPr>
          <p:cNvPr id="12" name="Text Placeholder 11">
            <a:extLst>
              <a:ext uri="{FF2B5EF4-FFF2-40B4-BE49-F238E27FC236}">
                <a16:creationId xmlns:a16="http://schemas.microsoft.com/office/drawing/2014/main" id="{F2739695-B49F-491F-9573-F501246A7F48}"/>
              </a:ext>
            </a:extLst>
          </p:cNvPr>
          <p:cNvSpPr>
            <a:spLocks noGrp="1"/>
          </p:cNvSpPr>
          <p:nvPr>
            <p:ph type="body" sz="quarter" idx="35"/>
          </p:nvPr>
        </p:nvSpPr>
        <p:spPr>
          <a:xfrm>
            <a:off x="5256972" y="3950115"/>
            <a:ext cx="1845286" cy="360000"/>
          </a:xfrm>
        </p:spPr>
        <p:txBody>
          <a:bodyPr/>
          <a:lstStyle/>
          <a:p>
            <a:r>
              <a:rPr lang="en-US" sz="2400" b="1" dirty="0"/>
              <a:t>Lack of Accountability</a:t>
            </a:r>
          </a:p>
        </p:txBody>
      </p:sp>
      <p:sp>
        <p:nvSpPr>
          <p:cNvPr id="15" name="Text Placeholder 14">
            <a:extLst>
              <a:ext uri="{FF2B5EF4-FFF2-40B4-BE49-F238E27FC236}">
                <a16:creationId xmlns:a16="http://schemas.microsoft.com/office/drawing/2014/main" id="{4C4406D0-E93A-4D4A-882C-3D100622979A}"/>
              </a:ext>
            </a:extLst>
          </p:cNvPr>
          <p:cNvSpPr>
            <a:spLocks noGrp="1"/>
          </p:cNvSpPr>
          <p:nvPr>
            <p:ph type="body" sz="quarter" idx="37"/>
          </p:nvPr>
        </p:nvSpPr>
        <p:spPr/>
        <p:txBody>
          <a:bodyPr/>
          <a:lstStyle/>
          <a:p>
            <a:r>
              <a:rPr lang="en-US" sz="2400" b="1" dirty="0"/>
              <a:t>Ineffective Planning</a:t>
            </a:r>
          </a:p>
        </p:txBody>
      </p:sp>
      <p:pic>
        <p:nvPicPr>
          <p:cNvPr id="49" name="Picture Placeholder 48" descr="Bar chart">
            <a:extLst>
              <a:ext uri="{FF2B5EF4-FFF2-40B4-BE49-F238E27FC236}">
                <a16:creationId xmlns:a16="http://schemas.microsoft.com/office/drawing/2014/main" id="{B216FC82-4CDA-4982-85CF-C693A432A28E}"/>
              </a:ext>
            </a:extLst>
          </p:cNvPr>
          <p:cNvPicPr>
            <a:picLocks noGrp="1" noChangeAspect="1"/>
          </p:cNvPicPr>
          <p:nvPr>
            <p:ph type="pic" sz="quarter" idx="50"/>
          </p:nvPr>
        </p:nvPicPr>
        <p:blipFill>
          <a:blip r:embed="rId5" cstate="screen">
            <a:biLevel thresh="25000"/>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5747130" y="2730204"/>
            <a:ext cx="621792" cy="621792"/>
          </a:xfrm>
        </p:spPr>
      </p:pic>
      <p:sp>
        <p:nvSpPr>
          <p:cNvPr id="18" name="Text Placeholder 17">
            <a:extLst>
              <a:ext uri="{FF2B5EF4-FFF2-40B4-BE49-F238E27FC236}">
                <a16:creationId xmlns:a16="http://schemas.microsoft.com/office/drawing/2014/main" id="{448350F0-9CCA-4F7C-98E8-BC7969FD399D}"/>
              </a:ext>
            </a:extLst>
          </p:cNvPr>
          <p:cNvSpPr>
            <a:spLocks noGrp="1"/>
          </p:cNvSpPr>
          <p:nvPr>
            <p:ph type="body" sz="quarter" idx="39"/>
          </p:nvPr>
        </p:nvSpPr>
        <p:spPr/>
        <p:txBody>
          <a:bodyPr/>
          <a:lstStyle/>
          <a:p>
            <a:r>
              <a:rPr lang="en-US" sz="2400" b="1" dirty="0"/>
              <a:t>No Sustainable Change</a:t>
            </a:r>
          </a:p>
        </p:txBody>
      </p:sp>
      <p:pic>
        <p:nvPicPr>
          <p:cNvPr id="21" name="Picture Placeholder 30" descr="Bullseye">
            <a:extLst>
              <a:ext uri="{FF2B5EF4-FFF2-40B4-BE49-F238E27FC236}">
                <a16:creationId xmlns:a16="http://schemas.microsoft.com/office/drawing/2014/main" id="{F166363B-D658-44CD-BD1B-918D130DC308}"/>
              </a:ext>
            </a:extLst>
          </p:cNvPr>
          <p:cNvPicPr>
            <a:picLocks noGrp="1" noChangeAspect="1"/>
          </p:cNvPicPr>
          <p:nvPr>
            <p:ph type="pic" sz="quarter" idx="49"/>
          </p:nvPr>
        </p:nvPicPr>
        <p:blipFill>
          <a:blip r:embed="rId7" cstate="screen">
            <a:biLevel thresh="25000"/>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7959724" y="2754745"/>
            <a:ext cx="622300" cy="622300"/>
          </a:xfrm>
        </p:spPr>
      </p:pic>
      <p:pic>
        <p:nvPicPr>
          <p:cNvPr id="24" name="Picture Placeholder 26" descr="Teacher">
            <a:extLst>
              <a:ext uri="{FF2B5EF4-FFF2-40B4-BE49-F238E27FC236}">
                <a16:creationId xmlns:a16="http://schemas.microsoft.com/office/drawing/2014/main" id="{B58A41D3-5A1C-49F1-A2AD-5F8C8D810341}"/>
              </a:ext>
            </a:extLst>
          </p:cNvPr>
          <p:cNvPicPr>
            <a:picLocks noGrp="1" noChangeAspect="1"/>
          </p:cNvPicPr>
          <p:nvPr>
            <p:ph type="pic" sz="quarter" idx="47"/>
          </p:nvPr>
        </p:nvPicPr>
        <p:blipFill>
          <a:blip r:embed="rId9" cstate="screen">
            <a:biLevel thresh="25000"/>
            <a:extLst>
              <a:ext uri="{28A0092B-C50C-407E-A947-70E740481C1C}">
                <a14:useLocalDpi xmlns:a14="http://schemas.microsoft.com/office/drawing/2010/main"/>
              </a:ext>
              <a:ext uri="{96DAC541-7B7A-43D3-8B79-37D633B846F1}">
                <asvg:svgBlip xmlns:asvg="http://schemas.microsoft.com/office/drawing/2016/SVG/main" r:embed="rId10"/>
              </a:ext>
            </a:extLst>
          </a:blip>
          <a:srcRect l="128" r="128"/>
          <a:stretch>
            <a:fillRect/>
          </a:stretch>
        </p:blipFill>
        <p:spPr>
          <a:xfrm>
            <a:off x="3625850" y="2719388"/>
            <a:ext cx="620713" cy="622300"/>
          </a:xfrm>
        </p:spPr>
      </p:pic>
      <p:pic>
        <p:nvPicPr>
          <p:cNvPr id="25" name="Picture Placeholder 22" descr="Group">
            <a:extLst>
              <a:ext uri="{FF2B5EF4-FFF2-40B4-BE49-F238E27FC236}">
                <a16:creationId xmlns:a16="http://schemas.microsoft.com/office/drawing/2014/main" id="{6A5747A7-832A-4E29-AF4E-8965782FEAE7}"/>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10045374" y="2758439"/>
            <a:ext cx="621792" cy="621792"/>
          </a:xfrm>
          <a:prstGeom prst="rect">
            <a:avLst/>
          </a:prstGeom>
          <a:noFill/>
          <a:ln w="95250" cap="sq" cmpd="sng" algn="ctr">
            <a:noFill/>
            <a:prstDash val="solid"/>
            <a:miter lim="800000"/>
          </a:ln>
          <a:effectLst/>
        </p:spPr>
      </p:pic>
      <p:sp>
        <p:nvSpPr>
          <p:cNvPr id="17" name="TextBox 16">
            <a:extLst>
              <a:ext uri="{FF2B5EF4-FFF2-40B4-BE49-F238E27FC236}">
                <a16:creationId xmlns:a16="http://schemas.microsoft.com/office/drawing/2014/main" id="{61A5416A-07CC-4858-8698-03B888B29D88}"/>
              </a:ext>
            </a:extLst>
          </p:cNvPr>
          <p:cNvSpPr txBox="1"/>
          <p:nvPr/>
        </p:nvSpPr>
        <p:spPr>
          <a:xfrm>
            <a:off x="2705620" y="5148899"/>
            <a:ext cx="7013485" cy="1015663"/>
          </a:xfrm>
          <a:prstGeom prst="rect">
            <a:avLst/>
          </a:prstGeom>
          <a:noFill/>
        </p:spPr>
        <p:txBody>
          <a:bodyPr wrap="square" rtlCol="0">
            <a:spAutoFit/>
          </a:bodyPr>
          <a:lstStyle/>
          <a:p>
            <a:pPr algn="ctr"/>
            <a:r>
              <a:rPr lang="en-US" sz="3200" b="1" dirty="0"/>
              <a:t>Is This Us -</a:t>
            </a:r>
          </a:p>
          <a:p>
            <a:r>
              <a:rPr lang="en-US" sz="2800" b="1" dirty="0">
                <a:solidFill>
                  <a:schemeClr val="accent1"/>
                </a:solidFill>
              </a:rPr>
              <a:t>Diversity Commentary without Commitment?</a:t>
            </a:r>
          </a:p>
        </p:txBody>
      </p:sp>
      <p:sp>
        <p:nvSpPr>
          <p:cNvPr id="22" name="TextBox 21">
            <a:extLst>
              <a:ext uri="{FF2B5EF4-FFF2-40B4-BE49-F238E27FC236}">
                <a16:creationId xmlns:a16="http://schemas.microsoft.com/office/drawing/2014/main" id="{876455B8-4918-4955-AE31-A8D59B32E76A}"/>
              </a:ext>
            </a:extLst>
          </p:cNvPr>
          <p:cNvSpPr txBox="1"/>
          <p:nvPr/>
        </p:nvSpPr>
        <p:spPr>
          <a:xfrm>
            <a:off x="10744200" y="6372083"/>
            <a:ext cx="984748" cy="369332"/>
          </a:xfrm>
          <a:prstGeom prst="rect">
            <a:avLst/>
          </a:prstGeom>
          <a:solidFill>
            <a:schemeClr val="bg1">
              <a:lumMod val="95000"/>
            </a:schemeClr>
          </a:solidFill>
          <a:ln>
            <a:noFill/>
          </a:ln>
        </p:spPr>
        <p:txBody>
          <a:bodyPr wrap="square" rtlCol="0">
            <a:spAutoFit/>
          </a:bodyPr>
          <a:lstStyle/>
          <a:p>
            <a:endParaRPr lang="en-US" dirty="0"/>
          </a:p>
        </p:txBody>
      </p:sp>
      <p:pic>
        <p:nvPicPr>
          <p:cNvPr id="16" name="logo.png" descr="logo.png">
            <a:extLst>
              <a:ext uri="{FF2B5EF4-FFF2-40B4-BE49-F238E27FC236}">
                <a16:creationId xmlns:a16="http://schemas.microsoft.com/office/drawing/2014/main" id="{837E52F6-E49C-4B44-AC9A-0869BAF35B93}"/>
              </a:ext>
            </a:extLst>
          </p:cNvPr>
          <p:cNvPicPr>
            <a:picLocks noChangeAspect="1"/>
          </p:cNvPicPr>
          <p:nvPr/>
        </p:nvPicPr>
        <p:blipFill>
          <a:blip r:embed="rId13"/>
          <a:stretch>
            <a:fillRect/>
          </a:stretch>
        </p:blipFill>
        <p:spPr>
          <a:xfrm>
            <a:off x="95022" y="6281104"/>
            <a:ext cx="1487003" cy="460311"/>
          </a:xfrm>
          <a:prstGeom prst="rect">
            <a:avLst/>
          </a:prstGeom>
          <a:ln w="12700">
            <a:miter lim="400000"/>
          </a:ln>
        </p:spPr>
      </p:pic>
    </p:spTree>
    <p:extLst>
      <p:ext uri="{BB962C8B-B14F-4D97-AF65-F5344CB8AC3E}">
        <p14:creationId xmlns:p14="http://schemas.microsoft.com/office/powerpoint/2010/main" val="27126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1AE22-4356-4858-8DE3-51E951A5650B}"/>
              </a:ext>
            </a:extLst>
          </p:cNvPr>
          <p:cNvSpPr>
            <a:spLocks noGrp="1"/>
          </p:cNvSpPr>
          <p:nvPr>
            <p:ph type="title"/>
          </p:nvPr>
        </p:nvSpPr>
        <p:spPr>
          <a:xfrm>
            <a:off x="432000" y="338481"/>
            <a:ext cx="11329200" cy="432000"/>
          </a:xfrm>
        </p:spPr>
        <p:txBody>
          <a:bodyPr/>
          <a:lstStyle/>
          <a:p>
            <a:r>
              <a:rPr lang="en-US" dirty="0">
                <a:solidFill>
                  <a:schemeClr val="accent1"/>
                </a:solidFill>
              </a:rPr>
              <a:t>Commitment is </a:t>
            </a:r>
            <a:r>
              <a:rPr lang="en-US" sz="3600" dirty="0">
                <a:solidFill>
                  <a:srgbClr val="FFC000"/>
                </a:solidFill>
              </a:rPr>
              <a:t>Action</a:t>
            </a:r>
            <a:endParaRPr lang="en-US" dirty="0">
              <a:solidFill>
                <a:schemeClr val="accent1"/>
              </a:solidFill>
            </a:endParaRPr>
          </a:p>
        </p:txBody>
      </p:sp>
      <p:sp>
        <p:nvSpPr>
          <p:cNvPr id="5" name="TextBox 4">
            <a:extLst>
              <a:ext uri="{FF2B5EF4-FFF2-40B4-BE49-F238E27FC236}">
                <a16:creationId xmlns:a16="http://schemas.microsoft.com/office/drawing/2014/main" id="{C82C2C9F-BA88-4849-A38A-2623C216A5AC}"/>
              </a:ext>
            </a:extLst>
          </p:cNvPr>
          <p:cNvSpPr txBox="1"/>
          <p:nvPr/>
        </p:nvSpPr>
        <p:spPr>
          <a:xfrm>
            <a:off x="540327" y="935110"/>
            <a:ext cx="11220873" cy="2031325"/>
          </a:xfrm>
          <a:prstGeom prst="rect">
            <a:avLst/>
          </a:prstGeom>
          <a:noFill/>
        </p:spPr>
        <p:txBody>
          <a:bodyPr wrap="square">
            <a:spAutoFit/>
          </a:bodyPr>
          <a:lstStyle/>
          <a:p>
            <a:pPr fontAlgn="base"/>
            <a:r>
              <a:rPr lang="en-US" sz="2800" b="1" dirty="0">
                <a:solidFill>
                  <a:srgbClr val="222222"/>
                </a:solidFill>
                <a:effectLst/>
                <a:latin typeface="inherit"/>
              </a:rPr>
              <a:t>JPMorgan’s Jamie Dimon slashed worker bonuses for not helping diversity efforts</a:t>
            </a:r>
          </a:p>
          <a:p>
            <a:pPr fontAlgn="base"/>
            <a:r>
              <a:rPr lang="en-US" sz="2400" b="0" dirty="0">
                <a:solidFill>
                  <a:srgbClr val="222222"/>
                </a:solidFill>
                <a:effectLst/>
                <a:latin typeface="inherit"/>
              </a:rPr>
              <a:t>The company plans to make a five-year, $30 billion commitment to advance racial equity</a:t>
            </a:r>
            <a:endParaRPr lang="en-US" sz="2400" dirty="0">
              <a:solidFill>
                <a:srgbClr val="222222"/>
              </a:solidFill>
              <a:latin typeface="inherit"/>
            </a:endParaRPr>
          </a:p>
          <a:p>
            <a:pPr fontAlgn="base"/>
            <a:r>
              <a:rPr lang="en-US" sz="1400" dirty="0">
                <a:effectLst/>
                <a:latin typeface="inherit"/>
              </a:rPr>
              <a:t>By </a:t>
            </a:r>
            <a:r>
              <a:rPr lang="en-US" sz="1400" b="1" u="none" strike="noStrike" dirty="0">
                <a:solidFill>
                  <a:srgbClr val="003366"/>
                </a:solidFill>
                <a:effectLst/>
                <a:latin typeface="inherit"/>
                <a:hlinkClick r:id="rId2"/>
              </a:rPr>
              <a:t>Brittany De Lea</a:t>
            </a:r>
            <a:r>
              <a:rPr lang="en-US" sz="1400" b="1" u="none" strike="noStrike" dirty="0">
                <a:solidFill>
                  <a:srgbClr val="003366"/>
                </a:solidFill>
                <a:effectLst/>
                <a:latin typeface="inherit"/>
                <a:hlinkClick r:id="rId3"/>
              </a:rPr>
              <a:t>FOXBusiness</a:t>
            </a:r>
            <a:endParaRPr lang="en-US" sz="1400" dirty="0">
              <a:effectLst/>
              <a:latin typeface="inherit"/>
            </a:endParaRPr>
          </a:p>
          <a:p>
            <a:r>
              <a:rPr lang="en-US" sz="1400" b="0" i="0" dirty="0">
                <a:solidFill>
                  <a:srgbClr val="222222"/>
                </a:solidFill>
                <a:effectLst/>
                <a:latin typeface="Roboto"/>
              </a:rPr>
              <a:t>October 9, 2020</a:t>
            </a:r>
            <a:br>
              <a:rPr lang="en-US" b="0" i="0" dirty="0">
                <a:solidFill>
                  <a:srgbClr val="222222"/>
                </a:solidFill>
                <a:effectLst/>
                <a:latin typeface="Roboto"/>
              </a:rPr>
            </a:br>
            <a:endParaRPr lang="en-US" dirty="0"/>
          </a:p>
        </p:txBody>
      </p:sp>
      <p:pic>
        <p:nvPicPr>
          <p:cNvPr id="7" name="Picture 6">
            <a:extLst>
              <a:ext uri="{FF2B5EF4-FFF2-40B4-BE49-F238E27FC236}">
                <a16:creationId xmlns:a16="http://schemas.microsoft.com/office/drawing/2014/main" id="{5CF53CE3-A181-4609-9088-B4248D94DC4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032112" y="2800789"/>
            <a:ext cx="3729088" cy="3876847"/>
          </a:xfrm>
          <a:prstGeom prst="rect">
            <a:avLst/>
          </a:prstGeom>
        </p:spPr>
      </p:pic>
      <p:sp>
        <p:nvSpPr>
          <p:cNvPr id="8" name="TextBox 7">
            <a:extLst>
              <a:ext uri="{FF2B5EF4-FFF2-40B4-BE49-F238E27FC236}">
                <a16:creationId xmlns:a16="http://schemas.microsoft.com/office/drawing/2014/main" id="{5042BAD9-4994-48DF-B489-9B78FDAD1982}"/>
              </a:ext>
            </a:extLst>
          </p:cNvPr>
          <p:cNvSpPr txBox="1"/>
          <p:nvPr/>
        </p:nvSpPr>
        <p:spPr>
          <a:xfrm>
            <a:off x="1051585" y="3337567"/>
            <a:ext cx="6094602" cy="2585323"/>
          </a:xfrm>
          <a:prstGeom prst="rect">
            <a:avLst/>
          </a:prstGeom>
          <a:noFill/>
        </p:spPr>
        <p:txBody>
          <a:bodyPr wrap="square">
            <a:spAutoFit/>
          </a:bodyPr>
          <a:lstStyle/>
          <a:p>
            <a:r>
              <a:rPr lang="en-US" sz="1800" b="0" i="0" dirty="0">
                <a:solidFill>
                  <a:srgbClr val="222222"/>
                </a:solidFill>
                <a:effectLst/>
                <a:latin typeface="Palatino"/>
              </a:rPr>
              <a:t>“</a:t>
            </a:r>
            <a:r>
              <a:rPr lang="en-US" sz="1800" b="0" i="1" dirty="0">
                <a:solidFill>
                  <a:srgbClr val="222222"/>
                </a:solidFill>
                <a:effectLst/>
                <a:latin typeface="Palatino"/>
              </a:rPr>
              <a:t>Systemic racism is a tragic part of America’s history</a:t>
            </a:r>
            <a:r>
              <a:rPr lang="en-US" sz="1800" i="1" dirty="0">
                <a:solidFill>
                  <a:srgbClr val="222222"/>
                </a:solidFill>
                <a:latin typeface="Palatino"/>
              </a:rPr>
              <a:t>. </a:t>
            </a:r>
            <a:r>
              <a:rPr lang="en-US" sz="1800" b="0" i="1" dirty="0">
                <a:solidFill>
                  <a:srgbClr val="222222"/>
                </a:solidFill>
                <a:effectLst/>
                <a:latin typeface="Palatino"/>
              </a:rPr>
              <a:t>We can do more and do better to break down systems that have propagated racism and widespread economic inequality, especially for Black and Latinx people.</a:t>
            </a:r>
            <a:r>
              <a:rPr lang="en-US" sz="1800" b="0" i="0" dirty="0">
                <a:solidFill>
                  <a:srgbClr val="222222"/>
                </a:solidFill>
                <a:effectLst/>
                <a:latin typeface="Palatino"/>
              </a:rPr>
              <a:t> </a:t>
            </a:r>
            <a:r>
              <a:rPr lang="en-US" sz="1800" b="0" i="1" dirty="0">
                <a:solidFill>
                  <a:srgbClr val="222222"/>
                </a:solidFill>
                <a:effectLst/>
                <a:latin typeface="Palatino"/>
              </a:rPr>
              <a:t>It’s long past time that society addresses racial inequities in a more tangible, meaningful way.</a:t>
            </a:r>
            <a:r>
              <a:rPr lang="en-US" sz="1800" b="0" i="0" dirty="0">
                <a:solidFill>
                  <a:srgbClr val="222222"/>
                </a:solidFill>
                <a:effectLst/>
                <a:latin typeface="Palatino"/>
              </a:rPr>
              <a:t>”</a:t>
            </a:r>
            <a:r>
              <a:rPr lang="en-US" dirty="0">
                <a:latin typeface="Palatino"/>
              </a:rPr>
              <a:t> </a:t>
            </a:r>
          </a:p>
          <a:p>
            <a:r>
              <a:rPr lang="en-US" dirty="0">
                <a:latin typeface="Palatino"/>
              </a:rPr>
              <a:t>				Jamie Dimon</a:t>
            </a:r>
          </a:p>
          <a:p>
            <a:r>
              <a:rPr lang="en-US" dirty="0">
                <a:latin typeface="Palatino"/>
              </a:rPr>
              <a:t>				President/CEO</a:t>
            </a:r>
          </a:p>
          <a:p>
            <a:endParaRPr lang="en-US" sz="1800" b="0" i="0" dirty="0">
              <a:solidFill>
                <a:srgbClr val="222222"/>
              </a:solidFill>
              <a:effectLst/>
              <a:latin typeface="Palatino"/>
            </a:endParaRPr>
          </a:p>
        </p:txBody>
      </p:sp>
      <p:pic>
        <p:nvPicPr>
          <p:cNvPr id="11" name="logo.png" descr="logo.png">
            <a:extLst>
              <a:ext uri="{FF2B5EF4-FFF2-40B4-BE49-F238E27FC236}">
                <a16:creationId xmlns:a16="http://schemas.microsoft.com/office/drawing/2014/main" id="{13329153-4223-40B9-BAE9-4B0244C9E8BA}"/>
              </a:ext>
            </a:extLst>
          </p:cNvPr>
          <p:cNvPicPr>
            <a:picLocks noChangeAspect="1"/>
          </p:cNvPicPr>
          <p:nvPr/>
        </p:nvPicPr>
        <p:blipFill>
          <a:blip r:embed="rId6"/>
          <a:stretch>
            <a:fillRect/>
          </a:stretch>
        </p:blipFill>
        <p:spPr>
          <a:xfrm>
            <a:off x="95022" y="6281104"/>
            <a:ext cx="1487003" cy="460311"/>
          </a:xfrm>
          <a:prstGeom prst="rect">
            <a:avLst/>
          </a:prstGeom>
          <a:ln w="12700">
            <a:miter lim="400000"/>
          </a:ln>
        </p:spPr>
      </p:pic>
    </p:spTree>
    <p:extLst>
      <p:ext uri="{BB962C8B-B14F-4D97-AF65-F5344CB8AC3E}">
        <p14:creationId xmlns:p14="http://schemas.microsoft.com/office/powerpoint/2010/main" val="88606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637DC1CC-ACA7-441F-881E-D37C799F26DE}"/>
              </a:ext>
            </a:extLst>
          </p:cNvPr>
          <p:cNvSpPr txBox="1"/>
          <p:nvPr/>
        </p:nvSpPr>
        <p:spPr>
          <a:xfrm>
            <a:off x="678622" y="658911"/>
            <a:ext cx="3992700" cy="387719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Inclusivity Succeeds When Diversity is Embraced</a:t>
            </a:r>
          </a:p>
        </p:txBody>
      </p:sp>
      <p:pic>
        <p:nvPicPr>
          <p:cNvPr id="7" name="logo.png" descr="logo.png">
            <a:extLst>
              <a:ext uri="{FF2B5EF4-FFF2-40B4-BE49-F238E27FC236}">
                <a16:creationId xmlns:a16="http://schemas.microsoft.com/office/drawing/2014/main" id="{F6277B61-235A-4B0A-9A02-32BED69DA03F}"/>
              </a:ext>
            </a:extLst>
          </p:cNvPr>
          <p:cNvPicPr>
            <a:picLocks noChangeAspect="1"/>
          </p:cNvPicPr>
          <p:nvPr/>
        </p:nvPicPr>
        <p:blipFill>
          <a:blip r:embed="rId2"/>
          <a:stretch>
            <a:fillRect/>
          </a:stretch>
        </p:blipFill>
        <p:spPr>
          <a:xfrm>
            <a:off x="146442" y="6248400"/>
            <a:ext cx="1523332" cy="471557"/>
          </a:xfrm>
          <a:prstGeom prst="rect">
            <a:avLst/>
          </a:prstGeom>
          <a:ln w="12700">
            <a:miter lim="400000"/>
          </a:ln>
        </p:spPr>
      </p:pic>
      <p:pic>
        <p:nvPicPr>
          <p:cNvPr id="5" name="Picture 4">
            <a:extLst>
              <a:ext uri="{FF2B5EF4-FFF2-40B4-BE49-F238E27FC236}">
                <a16:creationId xmlns:a16="http://schemas.microsoft.com/office/drawing/2014/main" id="{DCA7265F-9EC2-4801-89A5-E596409B2205}"/>
              </a:ext>
            </a:extLst>
          </p:cNvPr>
          <p:cNvPicPr>
            <a:picLocks noChangeAspect="1"/>
          </p:cNvPicPr>
          <p:nvPr/>
        </p:nvPicPr>
        <p:blipFill>
          <a:blip r:embed="rId3"/>
          <a:stretch>
            <a:fillRect/>
          </a:stretch>
        </p:blipFill>
        <p:spPr>
          <a:xfrm>
            <a:off x="4996070" y="420218"/>
            <a:ext cx="7071109" cy="5828182"/>
          </a:xfrm>
          <a:prstGeom prst="rect">
            <a:avLst/>
          </a:prstGeom>
        </p:spPr>
      </p:pic>
    </p:spTree>
    <p:extLst>
      <p:ext uri="{BB962C8B-B14F-4D97-AF65-F5344CB8AC3E}">
        <p14:creationId xmlns:p14="http://schemas.microsoft.com/office/powerpoint/2010/main" val="3937889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0560DE-BA01-4735-9B1E-2C3A094DCC91}"/>
              </a:ext>
            </a:extLst>
          </p:cNvPr>
          <p:cNvSpPr txBox="1"/>
          <p:nvPr/>
        </p:nvSpPr>
        <p:spPr>
          <a:xfrm>
            <a:off x="904010" y="1400696"/>
            <a:ext cx="10484426" cy="4031873"/>
          </a:xfrm>
          <a:prstGeom prst="rect">
            <a:avLst/>
          </a:prstGeom>
          <a:noFill/>
        </p:spPr>
        <p:txBody>
          <a:bodyPr wrap="square" rtlCol="0">
            <a:spAutoFit/>
          </a:bodyPr>
          <a:lstStyle/>
          <a:p>
            <a:pPr algn="ctr"/>
            <a:r>
              <a:rPr lang="en-US" sz="3200" b="1" dirty="0">
                <a:solidFill>
                  <a:schemeClr val="accent1"/>
                </a:solidFill>
              </a:rPr>
              <a:t>“In the end, racial diversity will not be ushered in by pledges, slogans, or well compensated czars.  Yes, change will require resources and resolve, but no amount of money, no degree of effort, will succeed alongside a willful negation of our shared humanity.” </a:t>
            </a:r>
          </a:p>
          <a:p>
            <a:endParaRPr lang="en-US" sz="2800" dirty="0"/>
          </a:p>
          <a:p>
            <a:pPr lvl="6"/>
            <a:r>
              <a:rPr lang="en-US" sz="2800" dirty="0"/>
              <a:t>					</a:t>
            </a:r>
            <a:r>
              <a:rPr lang="en-US" sz="2000" dirty="0"/>
              <a:t>Pamela Newkirk</a:t>
            </a:r>
          </a:p>
          <a:p>
            <a:pPr lvl="6"/>
            <a:r>
              <a:rPr lang="en-US" sz="2000" dirty="0"/>
              <a:t>					NYU Journalism Professor</a:t>
            </a:r>
          </a:p>
          <a:p>
            <a:pPr lvl="6"/>
            <a:r>
              <a:rPr lang="en-US" sz="2000" dirty="0"/>
              <a:t>					Diversity, Inc. Magazine</a:t>
            </a:r>
          </a:p>
        </p:txBody>
      </p:sp>
      <p:pic>
        <p:nvPicPr>
          <p:cNvPr id="4" name="logo.png" descr="logo.png">
            <a:extLst>
              <a:ext uri="{FF2B5EF4-FFF2-40B4-BE49-F238E27FC236}">
                <a16:creationId xmlns:a16="http://schemas.microsoft.com/office/drawing/2014/main" id="{D9354697-83E7-4172-AE15-ED4063A8918D}"/>
              </a:ext>
            </a:extLst>
          </p:cNvPr>
          <p:cNvPicPr>
            <a:picLocks noChangeAspect="1"/>
          </p:cNvPicPr>
          <p:nvPr/>
        </p:nvPicPr>
        <p:blipFill>
          <a:blip r:embed="rId2"/>
          <a:stretch>
            <a:fillRect/>
          </a:stretch>
        </p:blipFill>
        <p:spPr>
          <a:xfrm>
            <a:off x="61466" y="6397689"/>
            <a:ext cx="1487003" cy="460311"/>
          </a:xfrm>
          <a:prstGeom prst="rect">
            <a:avLst/>
          </a:prstGeom>
          <a:ln w="12700">
            <a:miter lim="400000"/>
          </a:ln>
        </p:spPr>
      </p:pic>
    </p:spTree>
    <p:extLst>
      <p:ext uri="{BB962C8B-B14F-4D97-AF65-F5344CB8AC3E}">
        <p14:creationId xmlns:p14="http://schemas.microsoft.com/office/powerpoint/2010/main" val="4834627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0D6201-8D4B-41EC-9323-613484798F15}"/>
              </a:ext>
            </a:extLst>
          </p:cNvPr>
          <p:cNvSpPr txBox="1">
            <a:spLocks/>
          </p:cNvSpPr>
          <p:nvPr/>
        </p:nvSpPr>
        <p:spPr>
          <a:xfrm>
            <a:off x="837166" y="200017"/>
            <a:ext cx="11704667" cy="1515903"/>
          </a:xfrm>
          <a:prstGeom prst="rect">
            <a:avLst/>
          </a:prstGeom>
        </p:spPr>
        <p:txBody>
          <a:bodyPr>
            <a:normAutofit/>
          </a:bodyPr>
          <a:lstStyle>
            <a:lvl1pPr>
              <a:defRPr sz="4800" b="1">
                <a:latin typeface="+mj-lt"/>
                <a:ea typeface="+mj-ea"/>
                <a:cs typeface="+mj-cs"/>
              </a:defRPr>
            </a:lvl1pPr>
          </a:lstStyle>
          <a:p>
            <a:r>
              <a:rPr lang="en-US" sz="4400" kern="0" dirty="0">
                <a:solidFill>
                  <a:srgbClr val="FFC000"/>
                </a:solidFill>
                <a:ea typeface="Palatino" pitchFamily="2" charset="77"/>
              </a:rPr>
              <a:t>Action</a:t>
            </a:r>
            <a:r>
              <a:rPr lang="en-US" sz="4400" b="0" kern="0" dirty="0">
                <a:solidFill>
                  <a:srgbClr val="0070C0"/>
                </a:solidFill>
                <a:ea typeface="Palatino" pitchFamily="2" charset="77"/>
              </a:rPr>
              <a:t> </a:t>
            </a:r>
            <a:endParaRPr lang="en-US" sz="4400" b="0" kern="0" dirty="0">
              <a:solidFill>
                <a:srgbClr val="0070C0"/>
              </a:solidFill>
            </a:endParaRPr>
          </a:p>
        </p:txBody>
      </p:sp>
      <p:sp>
        <p:nvSpPr>
          <p:cNvPr id="5" name="Text Placeholder 2">
            <a:extLst>
              <a:ext uri="{FF2B5EF4-FFF2-40B4-BE49-F238E27FC236}">
                <a16:creationId xmlns:a16="http://schemas.microsoft.com/office/drawing/2014/main" id="{F448D346-C9E4-4717-B96C-74E29020E42F}"/>
              </a:ext>
            </a:extLst>
          </p:cNvPr>
          <p:cNvSpPr txBox="1">
            <a:spLocks/>
          </p:cNvSpPr>
          <p:nvPr/>
        </p:nvSpPr>
        <p:spPr>
          <a:xfrm>
            <a:off x="841662" y="811914"/>
            <a:ext cx="6577446" cy="4308228"/>
          </a:xfrm>
        </p:spPr>
        <p:txBody>
          <a:bodyPr vert="horz" lIns="76200" tIns="38100" rIns="76200" bIns="38100" rtlCol="0">
            <a:noAutofit/>
          </a:bodyPr>
          <a:lstStyle>
            <a:defPPr>
              <a:defRPr lang="en-US"/>
            </a:defPPr>
            <a:lvl1pPr marL="457200" marR="0" indent="-457200" fontAlgn="auto">
              <a:lnSpc>
                <a:spcPct val="150000"/>
              </a:lnSpc>
              <a:spcBef>
                <a:spcPts val="1200"/>
              </a:spcBef>
              <a:spcAft>
                <a:spcPts val="0"/>
              </a:spcAft>
              <a:buClrTx/>
              <a:buSzTx/>
              <a:buFont typeface="Wingdings" panose="05000000000000000000" pitchFamily="2" charset="2"/>
              <a:buChar char="Ø"/>
              <a:tabLst/>
              <a:defRPr sz="2800">
                <a:latin typeface="Palatino"/>
              </a:defRPr>
            </a:lvl1pPr>
            <a:lvl2pPr marL="527050" marR="0" indent="-527050" fontAlgn="auto">
              <a:lnSpc>
                <a:spcPct val="150000"/>
              </a:lnSpc>
              <a:spcBef>
                <a:spcPts val="1200"/>
              </a:spcBef>
              <a:spcAft>
                <a:spcPts val="0"/>
              </a:spcAft>
              <a:buClrTx/>
              <a:buSzTx/>
              <a:buFont typeface="Wingdings" pitchFamily="2" charset="2"/>
              <a:buChar char="§"/>
              <a:tabLst/>
              <a:defRPr sz="2800"/>
            </a:lvl2pPr>
            <a:lvl3pPr marL="1039813" marR="0" indent="0" fontAlgn="auto">
              <a:lnSpc>
                <a:spcPct val="150000"/>
              </a:lnSpc>
              <a:spcBef>
                <a:spcPts val="600"/>
              </a:spcBef>
              <a:spcAft>
                <a:spcPts val="0"/>
              </a:spcAft>
              <a:buClrTx/>
              <a:buSzPct val="100000"/>
              <a:buFont typeface="Courier New" panose="02070309020205020404" pitchFamily="49" charset="0"/>
              <a:buNone/>
              <a:tabLst/>
              <a:defRPr sz="2000"/>
            </a:lvl3pPr>
            <a:lvl4pPr marL="1544638" marR="0" indent="-488950" fontAlgn="auto">
              <a:lnSpc>
                <a:spcPct val="150000"/>
              </a:lnSpc>
              <a:spcBef>
                <a:spcPts val="1200"/>
              </a:spcBef>
              <a:spcAft>
                <a:spcPts val="0"/>
              </a:spcAft>
              <a:buClrTx/>
              <a:buSzTx/>
              <a:buFont typeface="Arial" panose="020B0604020202020204" pitchFamily="34" charset="0"/>
              <a:buChar char="•"/>
              <a:tabLst/>
              <a:defRPr sz="2000"/>
            </a:lvl4pPr>
            <a:lvl5pPr marR="0" indent="0" fontAlgn="auto">
              <a:lnSpc>
                <a:spcPct val="150000"/>
              </a:lnSpc>
              <a:spcBef>
                <a:spcPts val="1200"/>
              </a:spcBef>
              <a:spcAft>
                <a:spcPts val="0"/>
              </a:spcAft>
              <a:buClrTx/>
              <a:buSzTx/>
              <a:buFont typeface="System Font Regular"/>
              <a:buNone/>
              <a:tabLst/>
              <a:defRPr sz="2000"/>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400" b="1" i="1" dirty="0">
                <a:solidFill>
                  <a:schemeClr val="bg1"/>
                </a:solidFill>
                <a:latin typeface="+mn-lt"/>
              </a:rPr>
              <a:t>When it’s Personal – Leaders are Proactive</a:t>
            </a:r>
            <a:r>
              <a:rPr lang="en-US" sz="2400" i="1" dirty="0">
                <a:solidFill>
                  <a:schemeClr val="bg1"/>
                </a:solidFill>
                <a:latin typeface="+mn-lt"/>
              </a:rPr>
              <a:t>:</a:t>
            </a:r>
            <a:r>
              <a:rPr lang="en-US" sz="2400" dirty="0">
                <a:solidFill>
                  <a:schemeClr val="bg1"/>
                </a:solidFill>
                <a:latin typeface="+mn-lt"/>
              </a:rPr>
              <a:t> </a:t>
            </a:r>
          </a:p>
          <a:p>
            <a:pPr>
              <a:buFont typeface="Wingdings" panose="05000000000000000000" pitchFamily="2" charset="2"/>
              <a:buChar char="§"/>
            </a:pPr>
            <a:r>
              <a:rPr lang="en-US" sz="2400" b="1" dirty="0">
                <a:solidFill>
                  <a:schemeClr val="bg1"/>
                </a:solidFill>
                <a:latin typeface="+mn-lt"/>
              </a:rPr>
              <a:t>Know the Culture – Change the Culture </a:t>
            </a:r>
          </a:p>
          <a:p>
            <a:pPr>
              <a:buFont typeface="Wingdings" panose="05000000000000000000" pitchFamily="2" charset="2"/>
              <a:buChar char="§"/>
            </a:pPr>
            <a:r>
              <a:rPr lang="en-US" sz="2400" b="1" dirty="0">
                <a:solidFill>
                  <a:schemeClr val="bg1"/>
                </a:solidFill>
                <a:latin typeface="+mn-lt"/>
              </a:rPr>
              <a:t>Personally Set Expectations </a:t>
            </a:r>
          </a:p>
          <a:p>
            <a:pPr>
              <a:buFont typeface="Wingdings" panose="05000000000000000000" pitchFamily="2" charset="2"/>
              <a:buChar char="§"/>
            </a:pPr>
            <a:r>
              <a:rPr lang="en-US" sz="2400" b="1" dirty="0">
                <a:solidFill>
                  <a:schemeClr val="bg1"/>
                </a:solidFill>
                <a:latin typeface="+mn-lt"/>
              </a:rPr>
              <a:t>Incorporate Diversity into Organization’s Strategic Plan</a:t>
            </a:r>
          </a:p>
          <a:p>
            <a:pPr>
              <a:buFont typeface="Wingdings" panose="05000000000000000000" pitchFamily="2" charset="2"/>
              <a:buChar char="§"/>
            </a:pPr>
            <a:r>
              <a:rPr lang="en-US" sz="2400" b="1" dirty="0">
                <a:solidFill>
                  <a:schemeClr val="bg1"/>
                </a:solidFill>
                <a:latin typeface="+mn-lt"/>
              </a:rPr>
              <a:t>Invest early in long-range planning for diverse leadership</a:t>
            </a:r>
          </a:p>
          <a:p>
            <a:pPr>
              <a:buFont typeface="Wingdings" panose="05000000000000000000" pitchFamily="2" charset="2"/>
              <a:buChar char="§"/>
            </a:pPr>
            <a:r>
              <a:rPr lang="en-US" sz="2400" b="1" dirty="0">
                <a:solidFill>
                  <a:schemeClr val="bg1"/>
                </a:solidFill>
                <a:latin typeface="+mn-lt"/>
              </a:rPr>
              <a:t>Develop “REAL” Succession Planning</a:t>
            </a:r>
          </a:p>
          <a:p>
            <a:pPr>
              <a:buFont typeface="Wingdings" panose="05000000000000000000" pitchFamily="2" charset="2"/>
              <a:buChar char="§"/>
            </a:pPr>
            <a:endParaRPr lang="en-US" sz="2400" dirty="0">
              <a:latin typeface="+mn-lt"/>
            </a:endParaRPr>
          </a:p>
        </p:txBody>
      </p:sp>
      <p:pic>
        <p:nvPicPr>
          <p:cNvPr id="7" name="Picture Placeholder 26">
            <a:extLst>
              <a:ext uri="{FF2B5EF4-FFF2-40B4-BE49-F238E27FC236}">
                <a16:creationId xmlns:a16="http://schemas.microsoft.com/office/drawing/2014/main" id="{F772751F-5C66-45DA-AB9D-0FAC5F277609}"/>
              </a:ext>
            </a:extLst>
          </p:cNvPr>
          <p:cNvPicPr>
            <a:picLocks noChangeAspect="1"/>
          </p:cNvPicPr>
          <p:nvPr/>
        </p:nvPicPr>
        <p:blipFill>
          <a:blip r:embed="rId3"/>
          <a:stretch>
            <a:fillRect/>
          </a:stretch>
        </p:blipFill>
        <p:spPr>
          <a:xfrm>
            <a:off x="7254969" y="1956958"/>
            <a:ext cx="4508500" cy="3163183"/>
          </a:xfrm>
          <a:custGeom>
            <a:avLst/>
            <a:gdLst>
              <a:gd name="connsiteX0" fmla="*/ 0 w 3048000"/>
              <a:gd name="connsiteY0" fmla="*/ 0 h 2079477"/>
              <a:gd name="connsiteX1" fmla="*/ 3048000 w 3048000"/>
              <a:gd name="connsiteY1" fmla="*/ 0 h 2079477"/>
              <a:gd name="connsiteX2" fmla="*/ 3048000 w 3048000"/>
              <a:gd name="connsiteY2" fmla="*/ 2079477 h 2079477"/>
              <a:gd name="connsiteX3" fmla="*/ 0 w 3048000"/>
              <a:gd name="connsiteY3" fmla="*/ 2079477 h 2079477"/>
            </a:gdLst>
            <a:ahLst/>
            <a:cxnLst>
              <a:cxn ang="0">
                <a:pos x="connsiteX0" y="connsiteY0"/>
              </a:cxn>
              <a:cxn ang="0">
                <a:pos x="connsiteX1" y="connsiteY1"/>
              </a:cxn>
              <a:cxn ang="0">
                <a:pos x="connsiteX2" y="connsiteY2"/>
              </a:cxn>
              <a:cxn ang="0">
                <a:pos x="connsiteX3" y="connsiteY3"/>
              </a:cxn>
            </a:cxnLst>
            <a:rect l="l" t="t" r="r" b="b"/>
            <a:pathLst>
              <a:path w="3048000" h="2079477">
                <a:moveTo>
                  <a:pt x="0" y="0"/>
                </a:moveTo>
                <a:lnTo>
                  <a:pt x="3048000" y="0"/>
                </a:lnTo>
                <a:lnTo>
                  <a:pt x="3048000" y="2079477"/>
                </a:lnTo>
                <a:lnTo>
                  <a:pt x="0" y="2079477"/>
                </a:lnTo>
                <a:close/>
              </a:path>
            </a:pathLst>
          </a:custGeom>
        </p:spPr>
      </p:pic>
      <p:pic>
        <p:nvPicPr>
          <p:cNvPr id="6" name="logo.png" descr="logo.png">
            <a:extLst>
              <a:ext uri="{FF2B5EF4-FFF2-40B4-BE49-F238E27FC236}">
                <a16:creationId xmlns:a16="http://schemas.microsoft.com/office/drawing/2014/main" id="{30F0CC1F-DC3E-43E8-B1E1-3D3A253106C7}"/>
              </a:ext>
            </a:extLst>
          </p:cNvPr>
          <p:cNvPicPr>
            <a:picLocks noChangeAspect="1"/>
          </p:cNvPicPr>
          <p:nvPr/>
        </p:nvPicPr>
        <p:blipFill>
          <a:blip r:embed="rId4"/>
          <a:stretch>
            <a:fillRect/>
          </a:stretch>
        </p:blipFill>
        <p:spPr>
          <a:xfrm>
            <a:off x="93664" y="6397689"/>
            <a:ext cx="1487003" cy="460311"/>
          </a:xfrm>
          <a:prstGeom prst="rect">
            <a:avLst/>
          </a:prstGeom>
          <a:ln w="12700">
            <a:miter lim="400000"/>
          </a:ln>
        </p:spPr>
      </p:pic>
    </p:spTree>
    <p:extLst>
      <p:ext uri="{BB962C8B-B14F-4D97-AF65-F5344CB8AC3E}">
        <p14:creationId xmlns:p14="http://schemas.microsoft.com/office/powerpoint/2010/main" val="3349452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778E2E1-98D3-4D2C-8B73-23B52E68E31E}"/>
              </a:ext>
            </a:extLst>
          </p:cNvPr>
          <p:cNvSpPr>
            <a:spLocks noGrp="1"/>
          </p:cNvSpPr>
          <p:nvPr>
            <p:ph type="body" sz="half" idx="2"/>
          </p:nvPr>
        </p:nvSpPr>
        <p:spPr>
          <a:xfrm>
            <a:off x="508381" y="2961948"/>
            <a:ext cx="3517567" cy="2641740"/>
          </a:xfrm>
        </p:spPr>
        <p:txBody>
          <a:bodyPr>
            <a:noAutofit/>
          </a:bodyPr>
          <a:lstStyle/>
          <a:p>
            <a:pPr>
              <a:lnSpc>
                <a:spcPct val="100000"/>
              </a:lnSpc>
            </a:pPr>
            <a:r>
              <a:rPr lang="en-US" sz="3200" dirty="0"/>
              <a:t>*Career Mapping </a:t>
            </a:r>
          </a:p>
          <a:p>
            <a:pPr>
              <a:lnSpc>
                <a:spcPct val="100000"/>
              </a:lnSpc>
            </a:pPr>
            <a:r>
              <a:rPr lang="en-US" sz="3200" dirty="0"/>
              <a:t>*Training </a:t>
            </a:r>
          </a:p>
          <a:p>
            <a:pPr>
              <a:lnSpc>
                <a:spcPct val="100000"/>
              </a:lnSpc>
            </a:pPr>
            <a:r>
              <a:rPr lang="en-US" sz="3200" dirty="0"/>
              <a:t>*Mentoring</a:t>
            </a:r>
          </a:p>
          <a:p>
            <a:pPr>
              <a:lnSpc>
                <a:spcPct val="100000"/>
              </a:lnSpc>
            </a:pPr>
            <a:r>
              <a:rPr lang="en-US" sz="3200" dirty="0"/>
              <a:t>*Sponsorships</a:t>
            </a:r>
          </a:p>
          <a:p>
            <a:pPr>
              <a:lnSpc>
                <a:spcPct val="100000"/>
              </a:lnSpc>
            </a:pPr>
            <a:endParaRPr lang="en-US" sz="3200" dirty="0"/>
          </a:p>
        </p:txBody>
      </p:sp>
      <p:sp>
        <p:nvSpPr>
          <p:cNvPr id="6" name="Title 1">
            <a:extLst>
              <a:ext uri="{FF2B5EF4-FFF2-40B4-BE49-F238E27FC236}">
                <a16:creationId xmlns:a16="http://schemas.microsoft.com/office/drawing/2014/main" id="{C68426B8-50FC-43D2-828D-361FA5EA6044}"/>
              </a:ext>
            </a:extLst>
          </p:cNvPr>
          <p:cNvSpPr txBox="1">
            <a:spLocks noGrp="1"/>
          </p:cNvSpPr>
          <p:nvPr>
            <p:ph type="title"/>
          </p:nvPr>
        </p:nvSpPr>
        <p:spPr>
          <a:xfrm>
            <a:off x="633071" y="293595"/>
            <a:ext cx="3517567" cy="2093975"/>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500" spc="300" dirty="0">
              <a:solidFill>
                <a:srgbClr val="0070C0"/>
              </a:solidFill>
              <a:latin typeface="Palatino" pitchFamily="2" charset="77"/>
              <a:ea typeface="Palatino" pitchFamily="2" charset="77"/>
            </a:endParaRPr>
          </a:p>
          <a:p>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br>
              <a:rPr lang="en-US" sz="4800" dirty="0">
                <a:solidFill>
                  <a:srgbClr val="0070C0"/>
                </a:solidFill>
                <a:latin typeface="Palatino" pitchFamily="2" charset="77"/>
                <a:ea typeface="Palatino" pitchFamily="2" charset="77"/>
              </a:rPr>
            </a:br>
            <a:r>
              <a:rPr lang="en-US" dirty="0">
                <a:solidFill>
                  <a:srgbClr val="0070C0"/>
                </a:solidFill>
                <a:ea typeface="Palatino" pitchFamily="2" charset="77"/>
              </a:rPr>
              <a:t>Develop </a:t>
            </a:r>
            <a:r>
              <a:rPr lang="en-US" u="sng" dirty="0">
                <a:solidFill>
                  <a:srgbClr val="0070C0"/>
                </a:solidFill>
                <a:ea typeface="Palatino" pitchFamily="2" charset="77"/>
              </a:rPr>
              <a:t>Real</a:t>
            </a:r>
            <a:r>
              <a:rPr lang="en-US" dirty="0">
                <a:solidFill>
                  <a:srgbClr val="0070C0"/>
                </a:solidFill>
                <a:ea typeface="Palatino" pitchFamily="2" charset="77"/>
              </a:rPr>
              <a:t> Succession Planning</a:t>
            </a:r>
            <a:endParaRPr lang="en-US" sz="4500" spc="300" dirty="0">
              <a:solidFill>
                <a:srgbClr val="0070C0"/>
              </a:solidFill>
              <a:latin typeface="Palatino" pitchFamily="2" charset="77"/>
              <a:ea typeface="Palatino" pitchFamily="2" charset="77"/>
            </a:endParaRPr>
          </a:p>
        </p:txBody>
      </p:sp>
      <p:sp>
        <p:nvSpPr>
          <p:cNvPr id="8" name="Title 1">
            <a:extLst>
              <a:ext uri="{FF2B5EF4-FFF2-40B4-BE49-F238E27FC236}">
                <a16:creationId xmlns:a16="http://schemas.microsoft.com/office/drawing/2014/main" id="{5A36F349-F3D7-48FE-9B73-CB5F955A6ED0}"/>
              </a:ext>
            </a:extLst>
          </p:cNvPr>
          <p:cNvSpPr txBox="1">
            <a:spLocks noGrp="1"/>
          </p:cNvSpPr>
          <p:nvPr>
            <p:ph idx="1"/>
          </p:nvPr>
        </p:nvSpPr>
        <p:spPr>
          <a:xfrm>
            <a:off x="5149734" y="1726772"/>
            <a:ext cx="6833464" cy="445533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nSpc>
                <a:spcPts val="2420"/>
              </a:lnSpc>
              <a:buFont typeface="Wingdings" panose="05000000000000000000" pitchFamily="2" charset="2"/>
              <a:buChar char="q"/>
            </a:pPr>
            <a:r>
              <a:rPr lang="en-US" sz="2800" dirty="0">
                <a:solidFill>
                  <a:schemeClr val="tx1">
                    <a:alpha val="92000"/>
                  </a:schemeClr>
                </a:solidFill>
              </a:rPr>
              <a:t> </a:t>
            </a:r>
            <a:r>
              <a:rPr lang="en-US" sz="3600" b="1" dirty="0">
                <a:solidFill>
                  <a:schemeClr val="tx1">
                    <a:alpha val="92000"/>
                  </a:schemeClr>
                </a:solidFill>
              </a:rPr>
              <a:t>R</a:t>
            </a:r>
            <a:r>
              <a:rPr lang="en-US" sz="2800" dirty="0">
                <a:solidFill>
                  <a:schemeClr val="tx1">
                    <a:alpha val="92000"/>
                  </a:schemeClr>
                </a:solidFill>
              </a:rPr>
              <a:t>  </a:t>
            </a:r>
            <a:r>
              <a:rPr lang="en-US" sz="3200" dirty="0">
                <a:solidFill>
                  <a:schemeClr val="tx1">
                    <a:alpha val="92000"/>
                  </a:schemeClr>
                </a:solidFill>
              </a:rPr>
              <a:t>Rigorous (Process Driven)</a:t>
            </a:r>
          </a:p>
          <a:p>
            <a:pPr marL="0" indent="0">
              <a:lnSpc>
                <a:spcPts val="2420"/>
              </a:lnSpc>
            </a:pPr>
            <a:endParaRPr lang="en-US" sz="3200" dirty="0">
              <a:solidFill>
                <a:schemeClr val="tx1">
                  <a:alpha val="92000"/>
                </a:schemeClr>
              </a:solidFill>
            </a:endParaRPr>
          </a:p>
          <a:p>
            <a:pPr>
              <a:lnSpc>
                <a:spcPts val="2420"/>
              </a:lnSpc>
            </a:pPr>
            <a:r>
              <a:rPr lang="en-US" sz="2800" dirty="0">
                <a:solidFill>
                  <a:schemeClr val="tx1">
                    <a:alpha val="92000"/>
                  </a:schemeClr>
                </a:solidFill>
              </a:rPr>
              <a:t>  </a:t>
            </a:r>
          </a:p>
          <a:p>
            <a:pPr marL="285750" indent="-285750">
              <a:lnSpc>
                <a:spcPts val="2420"/>
              </a:lnSpc>
              <a:buFont typeface="Wingdings" panose="05000000000000000000" pitchFamily="2" charset="2"/>
              <a:buChar char="q"/>
            </a:pPr>
            <a:r>
              <a:rPr lang="en-US" sz="2800" dirty="0">
                <a:solidFill>
                  <a:schemeClr val="tx1">
                    <a:alpha val="92000"/>
                  </a:schemeClr>
                </a:solidFill>
              </a:rPr>
              <a:t> </a:t>
            </a:r>
            <a:r>
              <a:rPr lang="en-US" sz="3600" b="1" dirty="0">
                <a:solidFill>
                  <a:schemeClr val="tx1">
                    <a:alpha val="92000"/>
                  </a:schemeClr>
                </a:solidFill>
              </a:rPr>
              <a:t>E </a:t>
            </a:r>
            <a:r>
              <a:rPr lang="en-US" sz="2800" dirty="0">
                <a:solidFill>
                  <a:schemeClr val="tx1">
                    <a:alpha val="92000"/>
                  </a:schemeClr>
                </a:solidFill>
              </a:rPr>
              <a:t> </a:t>
            </a:r>
            <a:r>
              <a:rPr lang="en-US" sz="3200" dirty="0">
                <a:solidFill>
                  <a:schemeClr val="tx1">
                    <a:alpha val="92000"/>
                  </a:schemeClr>
                </a:solidFill>
              </a:rPr>
              <a:t>Effective(Measure/Monitor)</a:t>
            </a:r>
          </a:p>
          <a:p>
            <a:pPr marL="0" indent="0">
              <a:lnSpc>
                <a:spcPts val="2420"/>
              </a:lnSpc>
            </a:pPr>
            <a:r>
              <a:rPr lang="en-US" sz="3200" dirty="0">
                <a:solidFill>
                  <a:schemeClr val="tx1">
                    <a:alpha val="92000"/>
                  </a:schemeClr>
                </a:solidFill>
              </a:rPr>
              <a:t> </a:t>
            </a:r>
          </a:p>
          <a:p>
            <a:pPr>
              <a:lnSpc>
                <a:spcPts val="2420"/>
              </a:lnSpc>
            </a:pPr>
            <a:endParaRPr lang="en-US" sz="2800" dirty="0">
              <a:solidFill>
                <a:schemeClr val="tx1">
                  <a:alpha val="92000"/>
                </a:schemeClr>
              </a:solidFill>
            </a:endParaRPr>
          </a:p>
          <a:p>
            <a:pPr marL="285750" indent="-285750">
              <a:lnSpc>
                <a:spcPts val="2420"/>
              </a:lnSpc>
              <a:buFont typeface="Wingdings" panose="05000000000000000000" pitchFamily="2" charset="2"/>
              <a:buChar char="q"/>
            </a:pPr>
            <a:r>
              <a:rPr lang="en-US" sz="2800" dirty="0">
                <a:solidFill>
                  <a:schemeClr val="tx1">
                    <a:alpha val="92000"/>
                  </a:schemeClr>
                </a:solidFill>
              </a:rPr>
              <a:t> </a:t>
            </a:r>
            <a:r>
              <a:rPr lang="en-US" sz="3600" b="1" dirty="0">
                <a:solidFill>
                  <a:schemeClr val="tx1">
                    <a:alpha val="92000"/>
                  </a:schemeClr>
                </a:solidFill>
              </a:rPr>
              <a:t>A </a:t>
            </a:r>
            <a:r>
              <a:rPr lang="en-US" sz="2800" dirty="0">
                <a:solidFill>
                  <a:schemeClr val="tx1">
                    <a:alpha val="92000"/>
                  </a:schemeClr>
                </a:solidFill>
              </a:rPr>
              <a:t> </a:t>
            </a:r>
            <a:r>
              <a:rPr lang="en-US" sz="3200" dirty="0">
                <a:solidFill>
                  <a:schemeClr val="tx1">
                    <a:alpha val="92000"/>
                  </a:schemeClr>
                </a:solidFill>
              </a:rPr>
              <a:t>Accountable (Ownership)</a:t>
            </a:r>
          </a:p>
          <a:p>
            <a:pPr marL="0" indent="0">
              <a:lnSpc>
                <a:spcPts val="2420"/>
              </a:lnSpc>
            </a:pPr>
            <a:endParaRPr lang="en-US" sz="3200" dirty="0">
              <a:solidFill>
                <a:schemeClr val="tx1">
                  <a:alpha val="92000"/>
                </a:schemeClr>
              </a:solidFill>
            </a:endParaRPr>
          </a:p>
          <a:p>
            <a:pPr>
              <a:lnSpc>
                <a:spcPts val="2420"/>
              </a:lnSpc>
            </a:pPr>
            <a:endParaRPr lang="en-US" sz="2800" dirty="0">
              <a:solidFill>
                <a:schemeClr val="tx1">
                  <a:alpha val="92000"/>
                </a:schemeClr>
              </a:solidFill>
            </a:endParaRPr>
          </a:p>
          <a:p>
            <a:pPr marL="285750" indent="-285750">
              <a:lnSpc>
                <a:spcPts val="2420"/>
              </a:lnSpc>
              <a:buFont typeface="Wingdings" panose="05000000000000000000" pitchFamily="2" charset="2"/>
              <a:buChar char="q"/>
            </a:pPr>
            <a:r>
              <a:rPr lang="en-US" sz="2800" dirty="0">
                <a:solidFill>
                  <a:schemeClr val="tx1">
                    <a:alpha val="92000"/>
                  </a:schemeClr>
                </a:solidFill>
              </a:rPr>
              <a:t> </a:t>
            </a:r>
            <a:r>
              <a:rPr lang="en-US" sz="3600" b="1" dirty="0">
                <a:solidFill>
                  <a:schemeClr val="tx1">
                    <a:alpha val="92000"/>
                  </a:schemeClr>
                </a:solidFill>
              </a:rPr>
              <a:t>L</a:t>
            </a:r>
            <a:r>
              <a:rPr lang="en-US" sz="2800" dirty="0">
                <a:solidFill>
                  <a:schemeClr val="tx1">
                    <a:alpha val="92000"/>
                  </a:schemeClr>
                </a:solidFill>
              </a:rPr>
              <a:t>  </a:t>
            </a:r>
            <a:r>
              <a:rPr lang="en-US" sz="3200" dirty="0">
                <a:solidFill>
                  <a:schemeClr val="tx1">
                    <a:alpha val="92000"/>
                  </a:schemeClr>
                </a:solidFill>
              </a:rPr>
              <a:t>Long-Term (Plan -</a:t>
            </a:r>
          </a:p>
          <a:p>
            <a:pPr marL="0" indent="0">
              <a:lnSpc>
                <a:spcPts val="2420"/>
              </a:lnSpc>
            </a:pPr>
            <a:endParaRPr lang="en-US" sz="3200" dirty="0">
              <a:solidFill>
                <a:schemeClr val="tx1">
                  <a:alpha val="92000"/>
                </a:schemeClr>
              </a:solidFill>
            </a:endParaRPr>
          </a:p>
          <a:p>
            <a:pPr marL="0" indent="0">
              <a:lnSpc>
                <a:spcPts val="2420"/>
              </a:lnSpc>
            </a:pPr>
            <a:r>
              <a:rPr lang="en-US" sz="3200" dirty="0">
                <a:solidFill>
                  <a:schemeClr val="tx1">
                    <a:alpha val="92000"/>
                  </a:schemeClr>
                </a:solidFill>
              </a:rPr>
              <a:t> for the Talent, Not the Role)</a:t>
            </a:r>
          </a:p>
          <a:p>
            <a:pPr marL="0" indent="0">
              <a:lnSpc>
                <a:spcPts val="2420"/>
              </a:lnSpc>
            </a:pPr>
            <a:endParaRPr lang="en-US" sz="2800" dirty="0">
              <a:solidFill>
                <a:schemeClr val="tx1">
                  <a:alpha val="92000"/>
                </a:schemeClr>
              </a:solidFill>
            </a:endParaRPr>
          </a:p>
        </p:txBody>
      </p:sp>
      <p:cxnSp>
        <p:nvCxnSpPr>
          <p:cNvPr id="11" name="Straight Connector 10">
            <a:extLst>
              <a:ext uri="{FF2B5EF4-FFF2-40B4-BE49-F238E27FC236}">
                <a16:creationId xmlns:a16="http://schemas.microsoft.com/office/drawing/2014/main" id="{273EC562-5C16-401D-BD6D-5D61557C0BFB}"/>
              </a:ext>
            </a:extLst>
          </p:cNvPr>
          <p:cNvCxnSpPr>
            <a:cxnSpLocks/>
          </p:cNvCxnSpPr>
          <p:nvPr/>
        </p:nvCxnSpPr>
        <p:spPr>
          <a:xfrm>
            <a:off x="1535645" y="2567387"/>
            <a:ext cx="146304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AD4BE75-1C81-4DB6-B42F-9B8A1247D0FB}"/>
              </a:ext>
            </a:extLst>
          </p:cNvPr>
          <p:cNvSpPr txBox="1"/>
          <p:nvPr/>
        </p:nvSpPr>
        <p:spPr>
          <a:xfrm>
            <a:off x="10744200" y="6390408"/>
            <a:ext cx="935182" cy="369332"/>
          </a:xfrm>
          <a:prstGeom prst="rect">
            <a:avLst/>
          </a:prstGeom>
          <a:solidFill>
            <a:schemeClr val="bg1">
              <a:lumMod val="95000"/>
            </a:schemeClr>
          </a:solidFill>
        </p:spPr>
        <p:txBody>
          <a:bodyPr wrap="square" rtlCol="0">
            <a:spAutoFit/>
          </a:bodyPr>
          <a:lstStyle/>
          <a:p>
            <a:endParaRPr lang="en-US" dirty="0"/>
          </a:p>
        </p:txBody>
      </p:sp>
      <p:pic>
        <p:nvPicPr>
          <p:cNvPr id="7" name="logo.png" descr="logo.png">
            <a:extLst>
              <a:ext uri="{FF2B5EF4-FFF2-40B4-BE49-F238E27FC236}">
                <a16:creationId xmlns:a16="http://schemas.microsoft.com/office/drawing/2014/main" id="{14E97867-A985-468C-8A07-F04017FF05B0}"/>
              </a:ext>
            </a:extLst>
          </p:cNvPr>
          <p:cNvPicPr>
            <a:picLocks noChangeAspect="1"/>
          </p:cNvPicPr>
          <p:nvPr/>
        </p:nvPicPr>
        <p:blipFill>
          <a:blip r:embed="rId2"/>
          <a:stretch>
            <a:fillRect/>
          </a:stretch>
        </p:blipFill>
        <p:spPr>
          <a:xfrm>
            <a:off x="95022" y="6281104"/>
            <a:ext cx="1487003" cy="460311"/>
          </a:xfrm>
          <a:prstGeom prst="rect">
            <a:avLst/>
          </a:prstGeom>
          <a:ln w="12700">
            <a:miter lim="400000"/>
          </a:ln>
        </p:spPr>
      </p:pic>
    </p:spTree>
    <p:extLst>
      <p:ext uri="{BB962C8B-B14F-4D97-AF65-F5344CB8AC3E}">
        <p14:creationId xmlns:p14="http://schemas.microsoft.com/office/powerpoint/2010/main" val="3870738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85DDE7-FF51-4D58-9DE4-6D878DA6C86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319645" y="0"/>
            <a:ext cx="9580419" cy="6385421"/>
          </a:xfrm>
          <a:prstGeom prst="rect">
            <a:avLst/>
          </a:prstGeom>
          <a:solidFill>
            <a:schemeClr val="bg1"/>
          </a:solidFill>
        </p:spPr>
      </p:pic>
      <p:pic>
        <p:nvPicPr>
          <p:cNvPr id="5" name="logo.png" descr="logo.png">
            <a:extLst>
              <a:ext uri="{FF2B5EF4-FFF2-40B4-BE49-F238E27FC236}">
                <a16:creationId xmlns:a16="http://schemas.microsoft.com/office/drawing/2014/main" id="{AE6A98CE-2F50-48D4-9809-8A246D60D542}"/>
              </a:ext>
            </a:extLst>
          </p:cNvPr>
          <p:cNvPicPr>
            <a:picLocks noChangeAspect="1"/>
          </p:cNvPicPr>
          <p:nvPr/>
        </p:nvPicPr>
        <p:blipFill>
          <a:blip r:embed="rId4"/>
          <a:stretch>
            <a:fillRect/>
          </a:stretch>
        </p:blipFill>
        <p:spPr>
          <a:xfrm>
            <a:off x="86633" y="6397689"/>
            <a:ext cx="1487003" cy="460311"/>
          </a:xfrm>
          <a:prstGeom prst="rect">
            <a:avLst/>
          </a:prstGeom>
          <a:ln w="12700">
            <a:miter lim="400000"/>
          </a:ln>
        </p:spPr>
      </p:pic>
    </p:spTree>
    <p:extLst>
      <p:ext uri="{BB962C8B-B14F-4D97-AF65-F5344CB8AC3E}">
        <p14:creationId xmlns:p14="http://schemas.microsoft.com/office/powerpoint/2010/main" val="16151580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1354A-DC8D-43A7-B875-8366263756C3}"/>
              </a:ext>
            </a:extLst>
          </p:cNvPr>
          <p:cNvSpPr>
            <a:spLocks noGrp="1"/>
          </p:cNvSpPr>
          <p:nvPr>
            <p:ph type="title"/>
          </p:nvPr>
        </p:nvSpPr>
        <p:spPr>
          <a:xfrm>
            <a:off x="764058" y="2458624"/>
            <a:ext cx="4793714" cy="862375"/>
          </a:xfrm>
        </p:spPr>
        <p:txBody>
          <a:bodyPr/>
          <a:lstStyle/>
          <a:p>
            <a:r>
              <a:rPr lang="en-US" dirty="0"/>
              <a:t>DIVERSITY</a:t>
            </a:r>
          </a:p>
        </p:txBody>
      </p:sp>
      <p:sp>
        <p:nvSpPr>
          <p:cNvPr id="3" name="Text Placeholder 2">
            <a:extLst>
              <a:ext uri="{FF2B5EF4-FFF2-40B4-BE49-F238E27FC236}">
                <a16:creationId xmlns:a16="http://schemas.microsoft.com/office/drawing/2014/main" id="{5AA107E8-0E4D-4E47-B0E6-FA2B08DDAB44}"/>
              </a:ext>
            </a:extLst>
          </p:cNvPr>
          <p:cNvSpPr>
            <a:spLocks noGrp="1"/>
          </p:cNvSpPr>
          <p:nvPr>
            <p:ph type="body" idx="1"/>
          </p:nvPr>
        </p:nvSpPr>
        <p:spPr>
          <a:xfrm>
            <a:off x="764058" y="3537002"/>
            <a:ext cx="4793714" cy="1047600"/>
          </a:xfrm>
        </p:spPr>
        <p:txBody>
          <a:bodyPr/>
          <a:lstStyle/>
          <a:p>
            <a:r>
              <a:rPr lang="en-US" sz="2800" dirty="0"/>
              <a:t>Matters…..</a:t>
            </a:r>
          </a:p>
        </p:txBody>
      </p:sp>
      <p:sp>
        <p:nvSpPr>
          <p:cNvPr id="5" name="TextBox 4">
            <a:extLst>
              <a:ext uri="{FF2B5EF4-FFF2-40B4-BE49-F238E27FC236}">
                <a16:creationId xmlns:a16="http://schemas.microsoft.com/office/drawing/2014/main" id="{738236C3-3D02-46FA-885D-3E2D5C514E1B}"/>
              </a:ext>
            </a:extLst>
          </p:cNvPr>
          <p:cNvSpPr txBox="1"/>
          <p:nvPr/>
        </p:nvSpPr>
        <p:spPr>
          <a:xfrm>
            <a:off x="7190295" y="108243"/>
            <a:ext cx="4604626" cy="6555641"/>
          </a:xfrm>
          <a:prstGeom prst="rect">
            <a:avLst/>
          </a:prstGeom>
          <a:noFill/>
        </p:spPr>
        <p:txBody>
          <a:bodyPr wrap="square" rtlCol="0">
            <a:spAutoFit/>
          </a:bodyPr>
          <a:lstStyle/>
          <a:p>
            <a:pPr algn="l"/>
            <a:endParaRPr lang="en-US" sz="2000" b="0" i="0" dirty="0">
              <a:solidFill>
                <a:schemeClr val="bg1"/>
              </a:solidFill>
              <a:effectLst/>
            </a:endParaRPr>
          </a:p>
          <a:p>
            <a:pPr algn="l">
              <a:buFont typeface="Arial" panose="020B0604020202020204" pitchFamily="34" charset="0"/>
              <a:buChar char="•"/>
            </a:pPr>
            <a:r>
              <a:rPr lang="en-US" sz="2000" b="1" i="0" dirty="0">
                <a:solidFill>
                  <a:schemeClr val="bg1"/>
                </a:solidFill>
                <a:effectLst/>
              </a:rPr>
              <a:t> Diverse</a:t>
            </a:r>
            <a:r>
              <a:rPr lang="en-US" sz="2000" b="0" i="0" dirty="0">
                <a:solidFill>
                  <a:schemeClr val="bg1"/>
                </a:solidFill>
                <a:effectLst/>
              </a:rPr>
              <a:t> cultural perspectives can inspire creativity and drive innovation.</a:t>
            </a:r>
          </a:p>
          <a:p>
            <a:pPr algn="l"/>
            <a:endParaRPr lang="en-US" sz="2000" b="0" i="0" dirty="0">
              <a:solidFill>
                <a:schemeClr val="bg1"/>
              </a:solidFill>
              <a:effectLst/>
            </a:endParaRPr>
          </a:p>
          <a:p>
            <a:pPr algn="l">
              <a:buFont typeface="Arial" panose="020B0604020202020204" pitchFamily="34" charset="0"/>
              <a:buChar char="•"/>
            </a:pPr>
            <a:r>
              <a:rPr lang="en-US" sz="2000" b="0" i="0" dirty="0">
                <a:solidFill>
                  <a:schemeClr val="bg1"/>
                </a:solidFill>
                <a:effectLst/>
              </a:rPr>
              <a:t> </a:t>
            </a:r>
            <a:r>
              <a:rPr lang="en-US" sz="2000" b="1" i="0" dirty="0">
                <a:solidFill>
                  <a:schemeClr val="bg1"/>
                </a:solidFill>
                <a:effectLst/>
              </a:rPr>
              <a:t>Diverse</a:t>
            </a:r>
            <a:r>
              <a:rPr lang="en-US" sz="2000" b="0" i="0" dirty="0">
                <a:solidFill>
                  <a:schemeClr val="bg1"/>
                </a:solidFill>
                <a:effectLst/>
              </a:rPr>
              <a:t> Local market knowledge and insight makes a business more competitive and profitable.</a:t>
            </a:r>
          </a:p>
          <a:p>
            <a:pPr algn="l"/>
            <a:endParaRPr lang="en-US" sz="2000" b="0" i="0" dirty="0">
              <a:solidFill>
                <a:schemeClr val="bg1"/>
              </a:solidFill>
              <a:effectLst/>
            </a:endParaRPr>
          </a:p>
          <a:p>
            <a:pPr algn="l">
              <a:buFont typeface="Arial" panose="020B0604020202020204" pitchFamily="34" charset="0"/>
              <a:buChar char="•"/>
            </a:pPr>
            <a:r>
              <a:rPr lang="en-US" sz="2000" b="0" i="0" dirty="0">
                <a:solidFill>
                  <a:schemeClr val="bg1"/>
                </a:solidFill>
                <a:effectLst/>
              </a:rPr>
              <a:t> Cultural sensitivity and insight, means higher quality, targeted marketing, delivery of meaningful value to broad </a:t>
            </a:r>
            <a:r>
              <a:rPr lang="en-US" sz="2000" b="1" i="0" dirty="0">
                <a:solidFill>
                  <a:schemeClr val="bg1"/>
                </a:solidFill>
                <a:effectLst/>
              </a:rPr>
              <a:t>diverse</a:t>
            </a:r>
            <a:r>
              <a:rPr lang="en-US" sz="2000" b="0" i="0" dirty="0">
                <a:solidFill>
                  <a:schemeClr val="bg1"/>
                </a:solidFill>
                <a:effectLst/>
              </a:rPr>
              <a:t> cultures. </a:t>
            </a:r>
          </a:p>
          <a:p>
            <a:pPr algn="l"/>
            <a:endParaRPr lang="en-US" sz="2000" b="0" i="0" dirty="0">
              <a:solidFill>
                <a:schemeClr val="bg1"/>
              </a:solidFill>
              <a:effectLst/>
            </a:endParaRPr>
          </a:p>
          <a:p>
            <a:pPr algn="l">
              <a:buFont typeface="Arial" panose="020B0604020202020204" pitchFamily="34" charset="0"/>
              <a:buChar char="•"/>
            </a:pPr>
            <a:r>
              <a:rPr lang="en-US" sz="2000" dirty="0">
                <a:solidFill>
                  <a:schemeClr val="bg1"/>
                </a:solidFill>
              </a:rPr>
              <a:t> Drawing from a culturally </a:t>
            </a:r>
            <a:r>
              <a:rPr lang="en-US" sz="2000" b="1" dirty="0">
                <a:solidFill>
                  <a:schemeClr val="bg1"/>
                </a:solidFill>
              </a:rPr>
              <a:t>diverse</a:t>
            </a:r>
            <a:r>
              <a:rPr lang="en-US" sz="2000" dirty="0">
                <a:solidFill>
                  <a:schemeClr val="bg1"/>
                </a:solidFill>
              </a:rPr>
              <a:t> talent pool allows an organization to attract and retain the best talent with greater opportunity for personal and professional growth.</a:t>
            </a:r>
          </a:p>
          <a:p>
            <a:pPr algn="l"/>
            <a:endParaRPr lang="en-US" sz="2000" dirty="0">
              <a:solidFill>
                <a:schemeClr val="bg1"/>
              </a:solidFill>
            </a:endParaRPr>
          </a:p>
          <a:p>
            <a:pPr algn="l">
              <a:buFont typeface="Arial" panose="020B0604020202020204" pitchFamily="34" charset="0"/>
              <a:buChar char="•"/>
            </a:pPr>
            <a:r>
              <a:rPr lang="en-US" sz="2000" dirty="0">
                <a:solidFill>
                  <a:schemeClr val="bg1"/>
                </a:solidFill>
              </a:rPr>
              <a:t> </a:t>
            </a:r>
            <a:r>
              <a:rPr lang="en-US" sz="2000" b="1" dirty="0">
                <a:solidFill>
                  <a:schemeClr val="bg1"/>
                </a:solidFill>
              </a:rPr>
              <a:t>Diverse</a:t>
            </a:r>
            <a:r>
              <a:rPr lang="en-US" sz="2000" dirty="0">
                <a:solidFill>
                  <a:schemeClr val="bg1"/>
                </a:solidFill>
              </a:rPr>
              <a:t> teams are more productive and perform better.</a:t>
            </a:r>
          </a:p>
        </p:txBody>
      </p:sp>
      <p:pic>
        <p:nvPicPr>
          <p:cNvPr id="6" name="logo.png" descr="logo.png">
            <a:extLst>
              <a:ext uri="{FF2B5EF4-FFF2-40B4-BE49-F238E27FC236}">
                <a16:creationId xmlns:a16="http://schemas.microsoft.com/office/drawing/2014/main" id="{7CBBD2E2-C91F-4C37-895B-F820C3188165}"/>
              </a:ext>
            </a:extLst>
          </p:cNvPr>
          <p:cNvPicPr>
            <a:picLocks noChangeAspect="1"/>
          </p:cNvPicPr>
          <p:nvPr/>
        </p:nvPicPr>
        <p:blipFill>
          <a:blip r:embed="rId2"/>
          <a:stretch>
            <a:fillRect/>
          </a:stretch>
        </p:blipFill>
        <p:spPr>
          <a:xfrm>
            <a:off x="95022" y="6281104"/>
            <a:ext cx="1487003" cy="460311"/>
          </a:xfrm>
          <a:prstGeom prst="rect">
            <a:avLst/>
          </a:prstGeom>
          <a:ln w="12700">
            <a:miter lim="400000"/>
          </a:ln>
        </p:spPr>
      </p:pic>
    </p:spTree>
    <p:extLst>
      <p:ext uri="{BB962C8B-B14F-4D97-AF65-F5344CB8AC3E}">
        <p14:creationId xmlns:p14="http://schemas.microsoft.com/office/powerpoint/2010/main" val="311478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AA4E-665D-43A4-B900-A849C2DFB92C}"/>
              </a:ext>
            </a:extLst>
          </p:cNvPr>
          <p:cNvSpPr>
            <a:spLocks noGrp="1"/>
          </p:cNvSpPr>
          <p:nvPr>
            <p:ph type="title"/>
          </p:nvPr>
        </p:nvSpPr>
        <p:spPr>
          <a:xfrm>
            <a:off x="923679" y="1998351"/>
            <a:ext cx="3379873" cy="782949"/>
          </a:xfrm>
        </p:spPr>
        <p:txBody>
          <a:bodyPr/>
          <a:lstStyle/>
          <a:p>
            <a:r>
              <a:rPr lang="en-US" dirty="0">
                <a:solidFill>
                  <a:srgbClr val="FFC000"/>
                </a:solidFill>
              </a:rPr>
              <a:t>Champions</a:t>
            </a:r>
            <a:r>
              <a:rPr lang="en-US" dirty="0"/>
              <a:t> </a:t>
            </a:r>
          </a:p>
        </p:txBody>
      </p:sp>
      <p:sp>
        <p:nvSpPr>
          <p:cNvPr id="3" name="Text Placeholder 2">
            <a:extLst>
              <a:ext uri="{FF2B5EF4-FFF2-40B4-BE49-F238E27FC236}">
                <a16:creationId xmlns:a16="http://schemas.microsoft.com/office/drawing/2014/main" id="{4E130815-DBFE-4A9B-9738-40A4F2E21836}"/>
              </a:ext>
            </a:extLst>
          </p:cNvPr>
          <p:cNvSpPr>
            <a:spLocks noGrp="1"/>
          </p:cNvSpPr>
          <p:nvPr>
            <p:ph type="body" idx="1"/>
          </p:nvPr>
        </p:nvSpPr>
        <p:spPr>
          <a:xfrm>
            <a:off x="1225567" y="3057523"/>
            <a:ext cx="2776095" cy="490672"/>
          </a:xfrm>
        </p:spPr>
        <p:txBody>
          <a:bodyPr/>
          <a:lstStyle/>
          <a:p>
            <a:r>
              <a:rPr lang="en-US" dirty="0"/>
              <a:t>Making it Personal </a:t>
            </a:r>
            <a:endParaRPr lang="en-US" noProof="1"/>
          </a:p>
        </p:txBody>
      </p:sp>
      <p:sp>
        <p:nvSpPr>
          <p:cNvPr id="6" name="Oval 5" descr="Logo Backgdrop">
            <a:extLst>
              <a:ext uri="{FF2B5EF4-FFF2-40B4-BE49-F238E27FC236}">
                <a16:creationId xmlns:a16="http://schemas.microsoft.com/office/drawing/2014/main" id="{05B0670B-BF1F-4BCF-B83C-74D893BF46CC}"/>
              </a:ext>
            </a:extLst>
          </p:cNvPr>
          <p:cNvSpPr/>
          <p:nvPr/>
        </p:nvSpPr>
        <p:spPr>
          <a:xfrm>
            <a:off x="9658883" y="350499"/>
            <a:ext cx="2430801" cy="2430801"/>
          </a:xfrm>
          <a:prstGeom prst="ellipse">
            <a:avLst/>
          </a:pr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Placeholder 15">
            <a:extLst>
              <a:ext uri="{FF2B5EF4-FFF2-40B4-BE49-F238E27FC236}">
                <a16:creationId xmlns:a16="http://schemas.microsoft.com/office/drawing/2014/main" id="{CD068187-1B94-44E4-BC00-CCAD14EFBF5E}"/>
              </a:ext>
            </a:extLst>
          </p:cNvPr>
          <p:cNvPicPr>
            <a:picLocks noGrp="1" noChangeAspect="1"/>
          </p:cNvPicPr>
          <p:nvPr>
            <p:ph type="pic" sz="quarter" idx="12"/>
          </p:nvPr>
        </p:nvPicPr>
        <p:blipFill>
          <a:blip r:embed="rId3">
            <a:extLst>
              <a:ext uri="{837473B0-CC2E-450A-ABE3-18F120FF3D39}">
                <a1611:picAttrSrcUrl xmlns:a1611="http://schemas.microsoft.com/office/drawing/2016/11/main" r:id="rId4"/>
              </a:ext>
            </a:extLst>
          </a:blip>
          <a:srcRect t="15541" b="15541"/>
          <a:stretch>
            <a:fillRect/>
          </a:stretch>
        </p:blipFill>
        <p:spPr>
          <a:xfrm>
            <a:off x="7031223" y="1162284"/>
            <a:ext cx="4290933" cy="4404388"/>
          </a:xfrm>
        </p:spPr>
      </p:pic>
      <p:sp>
        <p:nvSpPr>
          <p:cNvPr id="19" name="TextBox 18">
            <a:extLst>
              <a:ext uri="{FF2B5EF4-FFF2-40B4-BE49-F238E27FC236}">
                <a16:creationId xmlns:a16="http://schemas.microsoft.com/office/drawing/2014/main" id="{3737CBF4-C340-413E-94A3-0BF6B2ACA3F0}"/>
              </a:ext>
            </a:extLst>
          </p:cNvPr>
          <p:cNvSpPr txBox="1"/>
          <p:nvPr/>
        </p:nvSpPr>
        <p:spPr>
          <a:xfrm>
            <a:off x="10566375" y="573727"/>
            <a:ext cx="859531" cy="461665"/>
          </a:xfrm>
          <a:prstGeom prst="rect">
            <a:avLst/>
          </a:prstGeom>
          <a:noFill/>
        </p:spPr>
        <p:txBody>
          <a:bodyPr wrap="none" rtlCol="0">
            <a:spAutoFit/>
          </a:bodyPr>
          <a:lstStyle/>
          <a:p>
            <a:pPr algn="ctr"/>
            <a:r>
              <a:rPr lang="en-US" sz="2400" b="1" dirty="0"/>
              <a:t>I  AM</a:t>
            </a:r>
          </a:p>
        </p:txBody>
      </p:sp>
      <p:sp>
        <p:nvSpPr>
          <p:cNvPr id="18" name="TextBox 17">
            <a:extLst>
              <a:ext uri="{FF2B5EF4-FFF2-40B4-BE49-F238E27FC236}">
                <a16:creationId xmlns:a16="http://schemas.microsoft.com/office/drawing/2014/main" id="{38DD5C0D-5300-4E5C-A0F0-020400918E08}"/>
              </a:ext>
            </a:extLst>
          </p:cNvPr>
          <p:cNvSpPr txBox="1"/>
          <p:nvPr/>
        </p:nvSpPr>
        <p:spPr>
          <a:xfrm>
            <a:off x="10079181" y="1028694"/>
            <a:ext cx="1859973" cy="461665"/>
          </a:xfrm>
          <a:prstGeom prst="rect">
            <a:avLst/>
          </a:prstGeom>
          <a:noFill/>
        </p:spPr>
        <p:txBody>
          <a:bodyPr wrap="square" rtlCol="0">
            <a:spAutoFit/>
          </a:bodyPr>
          <a:lstStyle/>
          <a:p>
            <a:r>
              <a:rPr lang="en-US" sz="2400" b="1" dirty="0"/>
              <a:t>COMMITTED</a:t>
            </a:r>
          </a:p>
        </p:txBody>
      </p:sp>
      <p:pic>
        <p:nvPicPr>
          <p:cNvPr id="9" name="logo.png" descr="logo.png">
            <a:extLst>
              <a:ext uri="{FF2B5EF4-FFF2-40B4-BE49-F238E27FC236}">
                <a16:creationId xmlns:a16="http://schemas.microsoft.com/office/drawing/2014/main" id="{31D9C53A-4739-4C1C-A706-0CECC6283746}"/>
              </a:ext>
            </a:extLst>
          </p:cNvPr>
          <p:cNvPicPr>
            <a:picLocks noChangeAspect="1"/>
          </p:cNvPicPr>
          <p:nvPr/>
        </p:nvPicPr>
        <p:blipFill>
          <a:blip r:embed="rId5"/>
          <a:stretch>
            <a:fillRect/>
          </a:stretch>
        </p:blipFill>
        <p:spPr>
          <a:xfrm>
            <a:off x="95022" y="6281104"/>
            <a:ext cx="1487003" cy="460311"/>
          </a:xfrm>
          <a:prstGeom prst="rect">
            <a:avLst/>
          </a:prstGeom>
          <a:ln w="12700">
            <a:miter lim="400000"/>
          </a:ln>
        </p:spPr>
      </p:pic>
    </p:spTree>
    <p:extLst>
      <p:ext uri="{BB962C8B-B14F-4D97-AF65-F5344CB8AC3E}">
        <p14:creationId xmlns:p14="http://schemas.microsoft.com/office/powerpoint/2010/main" val="3249577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E7304-73BA-43BC-80D0-F02AB7420E74}"/>
              </a:ext>
            </a:extLst>
          </p:cNvPr>
          <p:cNvSpPr>
            <a:spLocks noGrp="1"/>
          </p:cNvSpPr>
          <p:nvPr>
            <p:ph type="ctrTitle"/>
          </p:nvPr>
        </p:nvSpPr>
        <p:spPr>
          <a:xfrm>
            <a:off x="7330453" y="2571662"/>
            <a:ext cx="4099187" cy="2078700"/>
          </a:xfrm>
        </p:spPr>
        <p:txBody>
          <a:bodyPr/>
          <a:lstStyle/>
          <a:p>
            <a:r>
              <a:rPr lang="en-US" dirty="0"/>
              <a:t>When Commitment is personal</a:t>
            </a:r>
          </a:p>
        </p:txBody>
      </p:sp>
      <p:sp>
        <p:nvSpPr>
          <p:cNvPr id="3" name="Subtitle 2">
            <a:extLst>
              <a:ext uri="{FF2B5EF4-FFF2-40B4-BE49-F238E27FC236}">
                <a16:creationId xmlns:a16="http://schemas.microsoft.com/office/drawing/2014/main" id="{033506E5-4AA7-41EA-B2C0-8EC8D86F4053}"/>
              </a:ext>
            </a:extLst>
          </p:cNvPr>
          <p:cNvSpPr>
            <a:spLocks noGrp="1"/>
          </p:cNvSpPr>
          <p:nvPr>
            <p:ph type="subTitle" idx="1"/>
          </p:nvPr>
        </p:nvSpPr>
        <p:spPr>
          <a:xfrm>
            <a:off x="7171062" y="5428423"/>
            <a:ext cx="4099187" cy="1048939"/>
          </a:xfrm>
        </p:spPr>
        <p:txBody>
          <a:bodyPr/>
          <a:lstStyle/>
          <a:p>
            <a:r>
              <a:rPr lang="en-US" dirty="0"/>
              <a:t>WE become </a:t>
            </a:r>
            <a:r>
              <a:rPr lang="en-US" dirty="0">
                <a:solidFill>
                  <a:srgbClr val="FFC000"/>
                </a:solidFill>
              </a:rPr>
              <a:t>champions</a:t>
            </a:r>
            <a:r>
              <a:rPr lang="en-US" dirty="0"/>
              <a:t> of change</a:t>
            </a:r>
          </a:p>
        </p:txBody>
      </p:sp>
      <p:pic>
        <p:nvPicPr>
          <p:cNvPr id="5" name="Picture Placeholder 4">
            <a:extLst>
              <a:ext uri="{FF2B5EF4-FFF2-40B4-BE49-F238E27FC236}">
                <a16:creationId xmlns:a16="http://schemas.microsoft.com/office/drawing/2014/main" id="{7E31DB65-96BB-497C-AA5C-3764EDAFBFE9}"/>
              </a:ext>
            </a:extLst>
          </p:cNvPr>
          <p:cNvPicPr>
            <a:picLocks noGrp="1" noChangeAspect="1"/>
          </p:cNvPicPr>
          <p:nvPr>
            <p:ph type="pic" sz="quarter" idx="10"/>
          </p:nvPr>
        </p:nvPicPr>
        <p:blipFill>
          <a:blip r:embed="rId2"/>
          <a:srcRect t="11508" b="11508"/>
          <a:stretch>
            <a:fillRect/>
          </a:stretch>
        </p:blipFill>
        <p:spPr>
          <a:xfrm>
            <a:off x="1381992" y="1312169"/>
            <a:ext cx="4634344" cy="4298922"/>
          </a:xfrm>
          <a:prstGeom prst="rect">
            <a:avLst/>
          </a:prstGeom>
          <a:effectLst>
            <a:softEdge rad="127000"/>
          </a:effectLst>
        </p:spPr>
      </p:pic>
      <p:pic>
        <p:nvPicPr>
          <p:cNvPr id="6" name="logo.png" descr="logo.png">
            <a:extLst>
              <a:ext uri="{FF2B5EF4-FFF2-40B4-BE49-F238E27FC236}">
                <a16:creationId xmlns:a16="http://schemas.microsoft.com/office/drawing/2014/main" id="{7E36CD91-BA26-427C-B824-1D13C66E0B13}"/>
              </a:ext>
            </a:extLst>
          </p:cNvPr>
          <p:cNvPicPr>
            <a:picLocks noChangeAspect="1"/>
          </p:cNvPicPr>
          <p:nvPr/>
        </p:nvPicPr>
        <p:blipFill>
          <a:blip r:embed="rId3"/>
          <a:stretch>
            <a:fillRect/>
          </a:stretch>
        </p:blipFill>
        <p:spPr>
          <a:xfrm>
            <a:off x="95022" y="6281104"/>
            <a:ext cx="1487003" cy="460311"/>
          </a:xfrm>
          <a:prstGeom prst="rect">
            <a:avLst/>
          </a:prstGeom>
          <a:ln w="12700">
            <a:miter lim="400000"/>
          </a:ln>
        </p:spPr>
      </p:pic>
    </p:spTree>
    <p:extLst>
      <p:ext uri="{BB962C8B-B14F-4D97-AF65-F5344CB8AC3E}">
        <p14:creationId xmlns:p14="http://schemas.microsoft.com/office/powerpoint/2010/main" val="758076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8C525-6312-48C1-9115-A83CFB303B05}"/>
              </a:ext>
            </a:extLst>
          </p:cNvPr>
          <p:cNvSpPr>
            <a:spLocks noGrp="1"/>
          </p:cNvSpPr>
          <p:nvPr>
            <p:ph type="ctrTitle"/>
          </p:nvPr>
        </p:nvSpPr>
        <p:spPr>
          <a:xfrm>
            <a:off x="5649008" y="1042333"/>
            <a:ext cx="6154302" cy="4773334"/>
          </a:xfrm>
        </p:spPr>
        <p:txBody>
          <a:bodyPr/>
          <a:lstStyle/>
          <a:p>
            <a:r>
              <a:rPr lang="en-US" sz="3600" b="0" i="0" cap="none" dirty="0">
                <a:effectLst/>
                <a:latin typeface="+mn-lt"/>
              </a:rPr>
              <a:t>He who passively accepts evil is as much involved in it as he who helps to perpetrate it.  He who accepts evil without protesting  against  it  is really cooperating with it.</a:t>
            </a:r>
            <a:br>
              <a:rPr lang="en-US" sz="2800" b="0" i="0" dirty="0">
                <a:effectLst/>
                <a:latin typeface="Arial" panose="020B0604020202020204" pitchFamily="34" charset="0"/>
              </a:rPr>
            </a:br>
            <a:r>
              <a:rPr lang="en-US" sz="1800" i="0" u="sng" strike="noStrike" cap="non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Dr. Martin  </a:t>
            </a:r>
            <a:r>
              <a:rPr lang="en-US" sz="1800" u="sng" cap="non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L</a:t>
            </a:r>
            <a:r>
              <a:rPr lang="en-US" sz="1800" i="0" u="sng" strike="noStrike" cap="non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uther  </a:t>
            </a:r>
            <a:r>
              <a:rPr lang="en-US" sz="1800" u="sng" cap="none" dirty="0">
                <a:solidFill>
                  <a:schemeClr val="tx1"/>
                </a:solidFill>
                <a:latin typeface="Arial" panose="020B0604020202020204" pitchFamily="34" charset="0"/>
                <a:hlinkClick r:id="rId2">
                  <a:extLst>
                    <a:ext uri="{A12FA001-AC4F-418D-AE19-62706E023703}">
                      <ahyp:hlinkClr xmlns:ahyp="http://schemas.microsoft.com/office/drawing/2018/hyperlinkcolor" val="tx"/>
                    </a:ext>
                  </a:extLst>
                </a:hlinkClick>
              </a:rPr>
              <a:t>K</a:t>
            </a:r>
            <a:r>
              <a:rPr lang="en-US" sz="1800" i="0" u="sng" strike="noStrike" cap="non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ing,  Jr</a:t>
            </a:r>
            <a:r>
              <a:rPr lang="en-US" sz="1800" b="1" i="0" u="sng" strike="noStrike" cap="none" dirty="0">
                <a:solidFill>
                  <a:schemeClr val="tx1"/>
                </a:solidFill>
                <a:effectLst/>
                <a:latin typeface="Arial" panose="020B0604020202020204" pitchFamily="34" charset="0"/>
                <a:hlinkClick r:id="rId2">
                  <a:extLst>
                    <a:ext uri="{A12FA001-AC4F-418D-AE19-62706E023703}">
                      <ahyp:hlinkClr xmlns:ahyp="http://schemas.microsoft.com/office/drawing/2018/hyperlinkcolor" val="tx"/>
                    </a:ext>
                  </a:extLst>
                </a:hlinkClick>
              </a:rPr>
              <a:t>.</a:t>
            </a:r>
            <a:br>
              <a:rPr lang="en-US" sz="1800" b="1" i="0" u="sng" cap="none" dirty="0">
                <a:solidFill>
                  <a:schemeClr val="bg2"/>
                </a:solidFill>
                <a:effectLst/>
                <a:latin typeface="Arial" panose="020B0604020202020204" pitchFamily="34" charset="0"/>
              </a:rPr>
            </a:br>
            <a:endParaRPr lang="en-US" sz="1800" u="sng" dirty="0">
              <a:solidFill>
                <a:schemeClr val="bg2"/>
              </a:solidFill>
            </a:endParaRPr>
          </a:p>
        </p:txBody>
      </p:sp>
      <p:pic>
        <p:nvPicPr>
          <p:cNvPr id="3" name="logo.png" descr="logo.png">
            <a:extLst>
              <a:ext uri="{FF2B5EF4-FFF2-40B4-BE49-F238E27FC236}">
                <a16:creationId xmlns:a16="http://schemas.microsoft.com/office/drawing/2014/main" id="{22BE6E5C-3B13-4A68-A1E3-8EF1642BAA5A}"/>
              </a:ext>
            </a:extLst>
          </p:cNvPr>
          <p:cNvPicPr>
            <a:picLocks noChangeAspect="1"/>
          </p:cNvPicPr>
          <p:nvPr/>
        </p:nvPicPr>
        <p:blipFill>
          <a:blip r:embed="rId3"/>
          <a:stretch>
            <a:fillRect/>
          </a:stretch>
        </p:blipFill>
        <p:spPr>
          <a:xfrm>
            <a:off x="95022" y="6281104"/>
            <a:ext cx="1487003" cy="460311"/>
          </a:xfrm>
          <a:prstGeom prst="rect">
            <a:avLst/>
          </a:prstGeom>
          <a:ln w="12700">
            <a:miter lim="400000"/>
          </a:ln>
        </p:spPr>
      </p:pic>
    </p:spTree>
    <p:extLst>
      <p:ext uri="{BB962C8B-B14F-4D97-AF65-F5344CB8AC3E}">
        <p14:creationId xmlns:p14="http://schemas.microsoft.com/office/powerpoint/2010/main" val="1620321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logo.png" descr="logo.png">
            <a:extLst>
              <a:ext uri="{FF2B5EF4-FFF2-40B4-BE49-F238E27FC236}">
                <a16:creationId xmlns:a16="http://schemas.microsoft.com/office/drawing/2014/main" id="{BE9B3711-5B3A-48E2-9141-F700901E517F}"/>
              </a:ext>
            </a:extLst>
          </p:cNvPr>
          <p:cNvPicPr>
            <a:picLocks noChangeAspect="1"/>
          </p:cNvPicPr>
          <p:nvPr/>
        </p:nvPicPr>
        <p:blipFill>
          <a:blip r:embed="rId2"/>
          <a:stretch>
            <a:fillRect/>
          </a:stretch>
        </p:blipFill>
        <p:spPr>
          <a:xfrm>
            <a:off x="148547" y="6425171"/>
            <a:ext cx="1357043" cy="420081"/>
          </a:xfrm>
          <a:prstGeom prst="rect">
            <a:avLst/>
          </a:prstGeom>
          <a:ln w="12700">
            <a:miter lim="400000"/>
          </a:ln>
        </p:spPr>
      </p:pic>
      <p:sp>
        <p:nvSpPr>
          <p:cNvPr id="7" name="TextBox 6">
            <a:extLst>
              <a:ext uri="{FF2B5EF4-FFF2-40B4-BE49-F238E27FC236}">
                <a16:creationId xmlns:a16="http://schemas.microsoft.com/office/drawing/2014/main" id="{D492B510-41D8-4914-A9EA-21E214E56F83}"/>
              </a:ext>
            </a:extLst>
          </p:cNvPr>
          <p:cNvSpPr txBox="1"/>
          <p:nvPr/>
        </p:nvSpPr>
        <p:spPr>
          <a:xfrm>
            <a:off x="3047301" y="1612138"/>
            <a:ext cx="6094602" cy="4662815"/>
          </a:xfrm>
          <a:prstGeom prst="rect">
            <a:avLst/>
          </a:prstGeom>
          <a:noFill/>
        </p:spPr>
        <p:txBody>
          <a:bodyPr wrap="square">
            <a:spAutoFit/>
          </a:bodyPr>
          <a:lstStyle/>
          <a:p>
            <a:pPr>
              <a:lnSpc>
                <a:spcPct val="90000"/>
              </a:lnSpc>
              <a:spcAft>
                <a:spcPts val="600"/>
              </a:spcAft>
              <a:tabLst>
                <a:tab pos="7778750" algn="r"/>
              </a:tabLst>
            </a:pPr>
            <a:endParaRPr lang="en-US" sz="2000" b="1" dirty="0"/>
          </a:p>
          <a:p>
            <a:pPr marL="457200" indent="-228600">
              <a:lnSpc>
                <a:spcPct val="90000"/>
              </a:lnSpc>
              <a:spcAft>
                <a:spcPts val="600"/>
              </a:spcAft>
              <a:buFont typeface="Arial" panose="020B0604020202020204" pitchFamily="34" charset="0"/>
              <a:buChar char="•"/>
              <a:tabLst>
                <a:tab pos="7778750" algn="r"/>
              </a:tabLst>
            </a:pPr>
            <a:r>
              <a:rPr lang="en-US" sz="2800" b="1" dirty="0">
                <a:solidFill>
                  <a:srgbClr val="FFC000"/>
                </a:solidFill>
              </a:rPr>
              <a:t>Engage </a:t>
            </a:r>
            <a:r>
              <a:rPr lang="en-US" sz="2800" b="1" dirty="0"/>
              <a:t>with diverse groups</a:t>
            </a:r>
          </a:p>
          <a:p>
            <a:pPr indent="-228600">
              <a:lnSpc>
                <a:spcPct val="90000"/>
              </a:lnSpc>
              <a:spcAft>
                <a:spcPts val="600"/>
              </a:spcAft>
              <a:buFont typeface="Arial" panose="020B0604020202020204" pitchFamily="34" charset="0"/>
              <a:buChar char="•"/>
              <a:tabLst>
                <a:tab pos="7778750" algn="r"/>
              </a:tabLst>
            </a:pPr>
            <a:endParaRPr lang="en-US" sz="1600" dirty="0"/>
          </a:p>
          <a:p>
            <a:pPr marL="457200" indent="-228600">
              <a:lnSpc>
                <a:spcPct val="90000"/>
              </a:lnSpc>
              <a:spcAft>
                <a:spcPts val="600"/>
              </a:spcAft>
              <a:buFont typeface="Arial" panose="020B0604020202020204" pitchFamily="34" charset="0"/>
              <a:buChar char="•"/>
              <a:tabLst>
                <a:tab pos="7778750" algn="r"/>
              </a:tabLst>
            </a:pPr>
            <a:r>
              <a:rPr lang="en-US" sz="2800" b="1" dirty="0">
                <a:solidFill>
                  <a:srgbClr val="FFC000"/>
                </a:solidFill>
              </a:rPr>
              <a:t>Encourage</a:t>
            </a:r>
            <a:r>
              <a:rPr lang="en-US" sz="2800" b="1" dirty="0"/>
              <a:t> inclusivity </a:t>
            </a:r>
          </a:p>
          <a:p>
            <a:pPr marL="228600">
              <a:lnSpc>
                <a:spcPct val="90000"/>
              </a:lnSpc>
              <a:spcAft>
                <a:spcPts val="600"/>
              </a:spcAft>
              <a:tabLst>
                <a:tab pos="7778750" algn="r"/>
              </a:tabLst>
            </a:pPr>
            <a:endParaRPr lang="en-US" sz="1600" b="1" dirty="0"/>
          </a:p>
          <a:p>
            <a:pPr marL="457200" indent="-228600">
              <a:lnSpc>
                <a:spcPct val="90000"/>
              </a:lnSpc>
              <a:spcAft>
                <a:spcPts val="600"/>
              </a:spcAft>
              <a:buFont typeface="Arial" panose="020B0604020202020204" pitchFamily="34" charset="0"/>
              <a:buChar char="•"/>
              <a:tabLst>
                <a:tab pos="7778750" algn="r"/>
              </a:tabLst>
            </a:pPr>
            <a:r>
              <a:rPr lang="en-US" sz="2800" b="1" dirty="0"/>
              <a:t>Get to know others who do not look like me - </a:t>
            </a:r>
            <a:r>
              <a:rPr lang="en-US" sz="2800" b="1" dirty="0">
                <a:solidFill>
                  <a:srgbClr val="FFC000"/>
                </a:solidFill>
              </a:rPr>
              <a:t>Listen, Hear, Feel</a:t>
            </a:r>
          </a:p>
          <a:p>
            <a:pPr indent="-228600">
              <a:lnSpc>
                <a:spcPct val="90000"/>
              </a:lnSpc>
              <a:spcAft>
                <a:spcPts val="600"/>
              </a:spcAft>
              <a:buFont typeface="Arial" panose="020B0604020202020204" pitchFamily="34" charset="0"/>
              <a:buChar char="•"/>
              <a:tabLst>
                <a:tab pos="7778750" algn="r"/>
              </a:tabLst>
            </a:pPr>
            <a:endParaRPr lang="en-US" sz="1600" b="1" dirty="0"/>
          </a:p>
          <a:p>
            <a:pPr marL="457200" indent="-228600">
              <a:lnSpc>
                <a:spcPct val="90000"/>
              </a:lnSpc>
              <a:spcAft>
                <a:spcPts val="600"/>
              </a:spcAft>
              <a:buFont typeface="Arial" panose="020B0604020202020204" pitchFamily="34" charset="0"/>
              <a:buChar char="•"/>
              <a:tabLst>
                <a:tab pos="7778750" algn="r"/>
              </a:tabLst>
            </a:pPr>
            <a:r>
              <a:rPr lang="en-US" sz="2800" b="1" dirty="0"/>
              <a:t>Be Vocal – </a:t>
            </a:r>
            <a:r>
              <a:rPr lang="en-US" sz="2800" b="1" u="sng" dirty="0">
                <a:solidFill>
                  <a:srgbClr val="FFC000"/>
                </a:solidFill>
              </a:rPr>
              <a:t>Speak</a:t>
            </a:r>
            <a:r>
              <a:rPr lang="en-US" sz="2800" b="1" dirty="0">
                <a:solidFill>
                  <a:srgbClr val="FFC000"/>
                </a:solidFill>
              </a:rPr>
              <a:t> </a:t>
            </a:r>
            <a:r>
              <a:rPr lang="en-US" sz="2800" b="1" u="sng" dirty="0">
                <a:solidFill>
                  <a:srgbClr val="FFC000"/>
                </a:solidFill>
              </a:rPr>
              <a:t>Up</a:t>
            </a:r>
            <a:r>
              <a:rPr lang="en-US" sz="2800" b="1" dirty="0"/>
              <a:t> and state objections</a:t>
            </a:r>
          </a:p>
          <a:p>
            <a:pPr indent="-228600">
              <a:lnSpc>
                <a:spcPct val="90000"/>
              </a:lnSpc>
              <a:spcAft>
                <a:spcPts val="600"/>
              </a:spcAft>
              <a:buFont typeface="Arial" panose="020B0604020202020204" pitchFamily="34" charset="0"/>
              <a:buChar char="•"/>
              <a:tabLst>
                <a:tab pos="7778750" algn="r"/>
              </a:tabLst>
            </a:pPr>
            <a:endParaRPr lang="en-US" sz="1600" b="1" dirty="0"/>
          </a:p>
          <a:p>
            <a:pPr marL="457200" indent="-228600">
              <a:lnSpc>
                <a:spcPct val="90000"/>
              </a:lnSpc>
              <a:spcAft>
                <a:spcPts val="600"/>
              </a:spcAft>
              <a:buFont typeface="Arial" panose="020B0604020202020204" pitchFamily="34" charset="0"/>
              <a:buChar char="•"/>
              <a:tabLst>
                <a:tab pos="7778750" algn="r"/>
              </a:tabLst>
            </a:pPr>
            <a:r>
              <a:rPr lang="en-US" sz="2800" b="1" dirty="0">
                <a:solidFill>
                  <a:srgbClr val="FFC000"/>
                </a:solidFill>
              </a:rPr>
              <a:t>Act</a:t>
            </a:r>
            <a:r>
              <a:rPr lang="en-US" sz="2800" b="1" dirty="0">
                <a:solidFill>
                  <a:schemeClr val="bg1"/>
                </a:solidFill>
              </a:rPr>
              <a:t>….</a:t>
            </a:r>
            <a:r>
              <a:rPr lang="en-US" sz="2800" b="1" dirty="0"/>
              <a:t>  </a:t>
            </a:r>
          </a:p>
        </p:txBody>
      </p:sp>
      <p:sp>
        <p:nvSpPr>
          <p:cNvPr id="12" name="TextBox 11">
            <a:extLst>
              <a:ext uri="{FF2B5EF4-FFF2-40B4-BE49-F238E27FC236}">
                <a16:creationId xmlns:a16="http://schemas.microsoft.com/office/drawing/2014/main" id="{44DB68A6-AD76-4969-A64D-8C38EDF5780E}"/>
              </a:ext>
            </a:extLst>
          </p:cNvPr>
          <p:cNvSpPr txBox="1"/>
          <p:nvPr/>
        </p:nvSpPr>
        <p:spPr>
          <a:xfrm>
            <a:off x="725648" y="805451"/>
            <a:ext cx="11123801" cy="646331"/>
          </a:xfrm>
          <a:prstGeom prst="rect">
            <a:avLst/>
          </a:prstGeom>
          <a:noFill/>
        </p:spPr>
        <p:txBody>
          <a:bodyPr wrap="square">
            <a:spAutoFit/>
          </a:bodyPr>
          <a:lstStyle/>
          <a:p>
            <a:r>
              <a:rPr lang="en-US" sz="3600" b="1" kern="1200" dirty="0">
                <a:solidFill>
                  <a:schemeClr val="tx1"/>
                </a:solidFill>
                <a:latin typeface="+mj-lt"/>
                <a:ea typeface="+mj-ea"/>
                <a:cs typeface="+mj-cs"/>
              </a:rPr>
              <a:t>Actions of Champions  (Advocacy and Accountability)</a:t>
            </a:r>
            <a:endParaRPr lang="en-US" sz="3600" dirty="0"/>
          </a:p>
        </p:txBody>
      </p:sp>
    </p:spTree>
    <p:extLst>
      <p:ext uri="{BB962C8B-B14F-4D97-AF65-F5344CB8AC3E}">
        <p14:creationId xmlns:p14="http://schemas.microsoft.com/office/powerpoint/2010/main" val="2143203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964C8653-42F0-41DA-8BE3-BBD78BD514B7}"/>
              </a:ext>
            </a:extLst>
          </p:cNvPr>
          <p:cNvSpPr txBox="1"/>
          <p:nvPr/>
        </p:nvSpPr>
        <p:spPr>
          <a:xfrm>
            <a:off x="418399" y="879414"/>
            <a:ext cx="6833848" cy="1077218"/>
          </a:xfrm>
          <a:prstGeom prst="rect">
            <a:avLst/>
          </a:prstGeom>
          <a:noFill/>
        </p:spPr>
        <p:txBody>
          <a:bodyPr wrap="square" rtlCol="0">
            <a:spAutoFit/>
          </a:bodyPr>
          <a:lstStyle/>
          <a:p>
            <a:r>
              <a:rPr lang="en-US" sz="3200" b="1" dirty="0">
                <a:solidFill>
                  <a:schemeClr val="accent3"/>
                </a:solidFill>
              </a:rPr>
              <a:t>Taking a Stand means when it is the right thing to do…</a:t>
            </a:r>
          </a:p>
        </p:txBody>
      </p:sp>
      <p:sp>
        <p:nvSpPr>
          <p:cNvPr id="24" name="TextBox 23">
            <a:extLst>
              <a:ext uri="{FF2B5EF4-FFF2-40B4-BE49-F238E27FC236}">
                <a16:creationId xmlns:a16="http://schemas.microsoft.com/office/drawing/2014/main" id="{D433B8AE-BFD9-4FD7-BC45-4A53B46FBF5A}"/>
              </a:ext>
            </a:extLst>
          </p:cNvPr>
          <p:cNvSpPr txBox="1"/>
          <p:nvPr/>
        </p:nvSpPr>
        <p:spPr>
          <a:xfrm>
            <a:off x="1086213" y="2128211"/>
            <a:ext cx="10787136" cy="4217534"/>
          </a:xfrm>
          <a:prstGeom prst="rect">
            <a:avLst/>
          </a:prstGeom>
          <a:noFill/>
        </p:spPr>
        <p:txBody>
          <a:bodyPr wrap="square" rtlCol="0">
            <a:prstTxWarp prst="textTriangle">
              <a:avLst>
                <a:gd name="adj" fmla="val 43269"/>
              </a:avLst>
            </a:prstTxWarp>
            <a:spAutoFit/>
          </a:bodyPr>
          <a:lstStyle/>
          <a:p>
            <a:endParaRPr lang="en-US" dirty="0"/>
          </a:p>
          <a:p>
            <a:pPr algn="ctr"/>
            <a:r>
              <a:rPr lang="en-US" sz="3200" dirty="0">
                <a:effectLst>
                  <a:outerShdw blurRad="38100" dist="38100" dir="2700000" algn="tl">
                    <a:srgbClr val="000000">
                      <a:alpha val="43137"/>
                    </a:srgbClr>
                  </a:outerShdw>
                </a:effectLst>
                <a:latin typeface="Palatino Linotype" panose="02040502050505030304" pitchFamily="18" charset="0"/>
              </a:rPr>
              <a:t>Do the Difficult Thing</a:t>
            </a:r>
          </a:p>
          <a:p>
            <a:pPr algn="ctr"/>
            <a:endParaRPr lang="en-US" sz="3200" dirty="0">
              <a:latin typeface="Palatino Linotype" panose="02040502050505030304" pitchFamily="18" charset="0"/>
            </a:endParaRPr>
          </a:p>
          <a:p>
            <a:endParaRPr lang="en-US" dirty="0">
              <a:latin typeface="Palatino"/>
            </a:endParaRPr>
          </a:p>
        </p:txBody>
      </p:sp>
      <p:sp>
        <p:nvSpPr>
          <p:cNvPr id="25" name="TextBox 24">
            <a:extLst>
              <a:ext uri="{FF2B5EF4-FFF2-40B4-BE49-F238E27FC236}">
                <a16:creationId xmlns:a16="http://schemas.microsoft.com/office/drawing/2014/main" id="{B2AE45D3-88A8-4713-9A70-63F5E27DF78C}"/>
              </a:ext>
            </a:extLst>
          </p:cNvPr>
          <p:cNvSpPr txBox="1"/>
          <p:nvPr/>
        </p:nvSpPr>
        <p:spPr>
          <a:xfrm>
            <a:off x="10785763" y="6390407"/>
            <a:ext cx="862446" cy="369332"/>
          </a:xfrm>
          <a:prstGeom prst="rect">
            <a:avLst/>
          </a:prstGeom>
          <a:solidFill>
            <a:schemeClr val="tx2">
              <a:lumMod val="20000"/>
              <a:lumOff val="80000"/>
            </a:schemeClr>
          </a:solidFill>
        </p:spPr>
        <p:txBody>
          <a:bodyPr wrap="square" rtlCol="0">
            <a:spAutoFit/>
          </a:bodyPr>
          <a:lstStyle/>
          <a:p>
            <a:endParaRPr lang="en-US" dirty="0"/>
          </a:p>
        </p:txBody>
      </p:sp>
      <p:pic>
        <p:nvPicPr>
          <p:cNvPr id="6" name="logo.png" descr="logo.png">
            <a:extLst>
              <a:ext uri="{FF2B5EF4-FFF2-40B4-BE49-F238E27FC236}">
                <a16:creationId xmlns:a16="http://schemas.microsoft.com/office/drawing/2014/main" id="{A8A3DB27-9D1B-4100-A528-03D1D6909C16}"/>
              </a:ext>
            </a:extLst>
          </p:cNvPr>
          <p:cNvPicPr>
            <a:picLocks noChangeAspect="1"/>
          </p:cNvPicPr>
          <p:nvPr/>
        </p:nvPicPr>
        <p:blipFill>
          <a:blip r:embed="rId2"/>
          <a:stretch>
            <a:fillRect/>
          </a:stretch>
        </p:blipFill>
        <p:spPr>
          <a:xfrm>
            <a:off x="148547" y="6425171"/>
            <a:ext cx="1357043" cy="420081"/>
          </a:xfrm>
          <a:prstGeom prst="rect">
            <a:avLst/>
          </a:prstGeom>
          <a:ln w="12700">
            <a:miter lim="400000"/>
          </a:ln>
        </p:spPr>
      </p:pic>
    </p:spTree>
    <p:extLst>
      <p:ext uri="{BB962C8B-B14F-4D97-AF65-F5344CB8AC3E}">
        <p14:creationId xmlns:p14="http://schemas.microsoft.com/office/powerpoint/2010/main" val="1583955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3899A929-8945-4611-A335-68F6126F199F}"/>
              </a:ext>
            </a:extLst>
          </p:cNvPr>
          <p:cNvPicPr>
            <a:picLocks noChangeAspect="1"/>
          </p:cNvPicPr>
          <p:nvPr/>
        </p:nvPicPr>
        <p:blipFill>
          <a:blip r:embed="rId2"/>
          <a:stretch>
            <a:fillRect/>
          </a:stretch>
        </p:blipFill>
        <p:spPr>
          <a:xfrm>
            <a:off x="-10462" y="104913"/>
            <a:ext cx="12188952" cy="6734522"/>
          </a:xfrm>
          <a:prstGeom prst="rect">
            <a:avLst/>
          </a:prstGeom>
        </p:spPr>
      </p:pic>
      <p:pic>
        <p:nvPicPr>
          <p:cNvPr id="9" name="logo.png" descr="logo.png">
            <a:extLst>
              <a:ext uri="{FF2B5EF4-FFF2-40B4-BE49-F238E27FC236}">
                <a16:creationId xmlns:a16="http://schemas.microsoft.com/office/drawing/2014/main" id="{D9D49123-C3E7-460F-8452-2A9FA02A7BCE}"/>
              </a:ext>
            </a:extLst>
          </p:cNvPr>
          <p:cNvPicPr>
            <a:picLocks noChangeAspect="1"/>
          </p:cNvPicPr>
          <p:nvPr/>
        </p:nvPicPr>
        <p:blipFill>
          <a:blip r:embed="rId3"/>
          <a:stretch>
            <a:fillRect/>
          </a:stretch>
        </p:blipFill>
        <p:spPr>
          <a:xfrm>
            <a:off x="122634" y="6294783"/>
            <a:ext cx="1480519" cy="458304"/>
          </a:xfrm>
          <a:prstGeom prst="rect">
            <a:avLst/>
          </a:prstGeom>
          <a:ln w="12700">
            <a:miter lim="400000"/>
          </a:ln>
        </p:spPr>
      </p:pic>
    </p:spTree>
    <p:extLst>
      <p:ext uri="{BB962C8B-B14F-4D97-AF65-F5344CB8AC3E}">
        <p14:creationId xmlns:p14="http://schemas.microsoft.com/office/powerpoint/2010/main" val="392130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14D9BC3A-F387-46D8-9C07-283217886C6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1822" y="677155"/>
            <a:ext cx="4052047" cy="5065059"/>
          </a:xfrm>
          <a:prstGeom prst="rect">
            <a:avLst/>
          </a:prstGeom>
          <a:effectLst>
            <a:outerShdw blurRad="50800" dist="38100" dir="13500000" algn="br" rotWithShape="0">
              <a:prstClr val="black">
                <a:alpha val="40000"/>
              </a:prstClr>
            </a:outerShdw>
            <a:softEdge rad="635000"/>
          </a:effectLst>
        </p:spPr>
      </p:pic>
      <p:sp>
        <p:nvSpPr>
          <p:cNvPr id="6" name="TextBox 5">
            <a:extLst>
              <a:ext uri="{FF2B5EF4-FFF2-40B4-BE49-F238E27FC236}">
                <a16:creationId xmlns:a16="http://schemas.microsoft.com/office/drawing/2014/main" id="{1499CB20-2D52-4009-8EDF-9AEBC591D3F8}"/>
              </a:ext>
            </a:extLst>
          </p:cNvPr>
          <p:cNvSpPr txBox="1"/>
          <p:nvPr/>
        </p:nvSpPr>
        <p:spPr>
          <a:xfrm>
            <a:off x="6006349" y="1450414"/>
            <a:ext cx="4323620" cy="3539430"/>
          </a:xfrm>
          <a:prstGeom prst="rect">
            <a:avLst/>
          </a:prstGeom>
          <a:noFill/>
        </p:spPr>
        <p:txBody>
          <a:bodyPr wrap="none" rtlCol="0">
            <a:spAutoFit/>
          </a:bodyPr>
          <a:lstStyle/>
          <a:p>
            <a:pPr marL="514350" indent="-514350">
              <a:buFont typeface="+mj-lt"/>
              <a:buAutoNum type="arabicPeriod"/>
            </a:pPr>
            <a:r>
              <a:rPr lang="en-US"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Get Proximate</a:t>
            </a:r>
          </a:p>
          <a:p>
            <a:pPr marL="514350" indent="-514350">
              <a:buFont typeface="+mj-lt"/>
              <a:buAutoNum type="arabicPeriod"/>
            </a:pPr>
            <a:endParaRPr lang="en-US"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a:p>
            <a:pPr marL="514350" indent="-514350">
              <a:buFont typeface="+mj-lt"/>
              <a:buAutoNum type="arabicPeriod"/>
            </a:pPr>
            <a:r>
              <a:rPr lang="en-US"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Change the Narrative</a:t>
            </a:r>
          </a:p>
          <a:p>
            <a:pPr marL="514350" indent="-514350">
              <a:buFont typeface="+mj-lt"/>
              <a:buAutoNum type="arabicPeriod"/>
            </a:pPr>
            <a:endParaRPr lang="en-US"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a:p>
            <a:pPr marL="514350" indent="-514350">
              <a:buFont typeface="+mj-lt"/>
              <a:buAutoNum type="arabicPeriod"/>
            </a:pPr>
            <a:r>
              <a:rPr lang="en-US"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Have Hope</a:t>
            </a:r>
          </a:p>
          <a:p>
            <a:pPr marL="514350" indent="-514350">
              <a:buFont typeface="+mj-lt"/>
              <a:buAutoNum type="arabicPeriod"/>
            </a:pPr>
            <a:endParaRPr lang="en-US"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endParaRPr>
          </a:p>
          <a:p>
            <a:pPr marL="514350" indent="-514350">
              <a:buFont typeface="+mj-lt"/>
              <a:buAutoNum type="arabicPeriod"/>
            </a:pPr>
            <a:r>
              <a:rPr lang="en-US" sz="32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rPr>
              <a:t>Do the Difficult Thing</a:t>
            </a:r>
          </a:p>
        </p:txBody>
      </p:sp>
      <p:sp>
        <p:nvSpPr>
          <p:cNvPr id="3" name="TextBox 2">
            <a:extLst>
              <a:ext uri="{FF2B5EF4-FFF2-40B4-BE49-F238E27FC236}">
                <a16:creationId xmlns:a16="http://schemas.microsoft.com/office/drawing/2014/main" id="{B21F9DE9-2BD7-499B-A9CD-230DF2F3D8CD}"/>
              </a:ext>
            </a:extLst>
          </p:cNvPr>
          <p:cNvSpPr txBox="1"/>
          <p:nvPr/>
        </p:nvSpPr>
        <p:spPr>
          <a:xfrm>
            <a:off x="6005739" y="502999"/>
            <a:ext cx="2361993" cy="523220"/>
          </a:xfrm>
          <a:prstGeom prst="rect">
            <a:avLst/>
          </a:prstGeom>
          <a:noFill/>
        </p:spPr>
        <p:txBody>
          <a:bodyPr wrap="none" rtlCol="0">
            <a:spAutoFit/>
          </a:bodyPr>
          <a:lstStyle/>
          <a:p>
            <a:r>
              <a:rPr lang="en-US" sz="2800" b="1" dirty="0"/>
              <a:t>How to Take a </a:t>
            </a:r>
            <a:endParaRPr lang="en-US" sz="2800" b="1" dirty="0">
              <a:solidFill>
                <a:srgbClr val="FFC000"/>
              </a:solidFill>
            </a:endParaRPr>
          </a:p>
        </p:txBody>
      </p:sp>
      <p:sp>
        <p:nvSpPr>
          <p:cNvPr id="5" name="TextBox 4">
            <a:extLst>
              <a:ext uri="{FF2B5EF4-FFF2-40B4-BE49-F238E27FC236}">
                <a16:creationId xmlns:a16="http://schemas.microsoft.com/office/drawing/2014/main" id="{9D0CC05E-BE04-4DBE-94E0-3D8144A7847C}"/>
              </a:ext>
            </a:extLst>
          </p:cNvPr>
          <p:cNvSpPr txBox="1"/>
          <p:nvPr/>
        </p:nvSpPr>
        <p:spPr>
          <a:xfrm>
            <a:off x="7678886" y="5431822"/>
            <a:ext cx="3917867" cy="707886"/>
          </a:xfrm>
          <a:prstGeom prst="rect">
            <a:avLst/>
          </a:prstGeom>
          <a:noFill/>
        </p:spPr>
        <p:txBody>
          <a:bodyPr wrap="none" rtlCol="0">
            <a:spAutoFit/>
          </a:bodyPr>
          <a:lstStyle/>
          <a:p>
            <a:r>
              <a:rPr lang="en-US" sz="2000" b="1" i="1" dirty="0"/>
              <a:t>Bryan Stevenson</a:t>
            </a:r>
          </a:p>
          <a:p>
            <a:r>
              <a:rPr lang="en-US" sz="2000" b="1" i="1" dirty="0"/>
              <a:t>Founder, the Equal Justice Initiative</a:t>
            </a:r>
          </a:p>
        </p:txBody>
      </p:sp>
      <p:sp>
        <p:nvSpPr>
          <p:cNvPr id="7" name="Rectangle 6">
            <a:extLst>
              <a:ext uri="{FF2B5EF4-FFF2-40B4-BE49-F238E27FC236}">
                <a16:creationId xmlns:a16="http://schemas.microsoft.com/office/drawing/2014/main" id="{8362738A-DB7D-4749-86F8-2104C42AF130}"/>
              </a:ext>
            </a:extLst>
          </p:cNvPr>
          <p:cNvSpPr/>
          <p:nvPr/>
        </p:nvSpPr>
        <p:spPr>
          <a:xfrm>
            <a:off x="8319037" y="215490"/>
            <a:ext cx="1785617" cy="923330"/>
          </a:xfrm>
          <a:prstGeom prst="rect">
            <a:avLst/>
          </a:prstGeom>
          <a:noFill/>
        </p:spPr>
        <p:txBody>
          <a:bodyPr wrap="none" lIns="91440" tIns="45720" rIns="91440" bIns="45720">
            <a:spAutoFit/>
          </a:bodyPr>
          <a:lstStyle/>
          <a:p>
            <a:pPr algn="ctr"/>
            <a:r>
              <a:rPr lang="en-US" sz="5400" b="0" cap="none" spc="0" dirty="0">
                <a:ln w="0"/>
                <a:solidFill>
                  <a:srgbClr val="FFC000"/>
                </a:solidFill>
                <a:effectLst>
                  <a:reflection blurRad="6350" stA="53000" endA="300" endPos="35500" dir="5400000" sy="-90000" algn="bl" rotWithShape="0"/>
                </a:effectLst>
              </a:rPr>
              <a:t>Stand</a:t>
            </a:r>
          </a:p>
        </p:txBody>
      </p:sp>
      <p:pic>
        <p:nvPicPr>
          <p:cNvPr id="8" name="logo.png" descr="logo.png">
            <a:extLst>
              <a:ext uri="{FF2B5EF4-FFF2-40B4-BE49-F238E27FC236}">
                <a16:creationId xmlns:a16="http://schemas.microsoft.com/office/drawing/2014/main" id="{141D53C0-1487-4794-9426-F639E4A008BD}"/>
              </a:ext>
            </a:extLst>
          </p:cNvPr>
          <p:cNvPicPr>
            <a:picLocks noChangeAspect="1"/>
          </p:cNvPicPr>
          <p:nvPr/>
        </p:nvPicPr>
        <p:blipFill>
          <a:blip r:embed="rId4"/>
          <a:stretch>
            <a:fillRect/>
          </a:stretch>
        </p:blipFill>
        <p:spPr>
          <a:xfrm>
            <a:off x="148547" y="6425171"/>
            <a:ext cx="1357043" cy="420081"/>
          </a:xfrm>
          <a:prstGeom prst="rect">
            <a:avLst/>
          </a:prstGeom>
          <a:ln w="12700">
            <a:miter lim="400000"/>
          </a:ln>
        </p:spPr>
      </p:pic>
    </p:spTree>
    <p:extLst>
      <p:ext uri="{BB962C8B-B14F-4D97-AF65-F5344CB8AC3E}">
        <p14:creationId xmlns:p14="http://schemas.microsoft.com/office/powerpoint/2010/main" val="2165106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Preschool &quot;twins&quot; take a stand against discrimination">
            <a:hlinkClick r:id="" action="ppaction://media"/>
            <a:extLst>
              <a:ext uri="{FF2B5EF4-FFF2-40B4-BE49-F238E27FC236}">
                <a16:creationId xmlns:a16="http://schemas.microsoft.com/office/drawing/2014/main" id="{C12440A7-F9FD-46E9-B6D7-EE6B2EDDE708}"/>
              </a:ext>
            </a:extLst>
          </p:cNvPr>
          <p:cNvPicPr>
            <a:picLocks noRot="1" noChangeAspect="1"/>
          </p:cNvPicPr>
          <p:nvPr>
            <a:videoFile r:link="rId1"/>
          </p:nvPr>
        </p:nvPicPr>
        <p:blipFill>
          <a:blip r:embed="rId3"/>
          <a:stretch>
            <a:fillRect/>
          </a:stretch>
        </p:blipFill>
        <p:spPr>
          <a:xfrm>
            <a:off x="1701919" y="910141"/>
            <a:ext cx="8955942" cy="5037718"/>
          </a:xfrm>
          <a:prstGeom prst="rect">
            <a:avLst/>
          </a:prstGeom>
        </p:spPr>
      </p:pic>
      <p:sp>
        <p:nvSpPr>
          <p:cNvPr id="4" name="TextBox 3">
            <a:extLst>
              <a:ext uri="{FF2B5EF4-FFF2-40B4-BE49-F238E27FC236}">
                <a16:creationId xmlns:a16="http://schemas.microsoft.com/office/drawing/2014/main" id="{25D0244A-BF8D-4DEA-B184-95009BACE38C}"/>
              </a:ext>
            </a:extLst>
          </p:cNvPr>
          <p:cNvSpPr txBox="1"/>
          <p:nvPr/>
        </p:nvSpPr>
        <p:spPr>
          <a:xfrm>
            <a:off x="264255" y="0"/>
            <a:ext cx="9216873" cy="1043409"/>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400" dirty="0">
                <a:solidFill>
                  <a:srgbClr val="0070C0"/>
                </a:solidFill>
                <a:latin typeface="+mj-lt"/>
                <a:ea typeface="+mj-ea"/>
                <a:cs typeface="Times New Roman" panose="02020603050405020304" pitchFamily="18" charset="0"/>
              </a:rPr>
              <a:t>Diversity…Make it Personal  </a:t>
            </a:r>
          </a:p>
        </p:txBody>
      </p:sp>
      <p:pic>
        <p:nvPicPr>
          <p:cNvPr id="5" name="logo.png" descr="logo.png">
            <a:extLst>
              <a:ext uri="{FF2B5EF4-FFF2-40B4-BE49-F238E27FC236}">
                <a16:creationId xmlns:a16="http://schemas.microsoft.com/office/drawing/2014/main" id="{CB3C4964-D19C-4F42-BE86-8B67ADB40A18}"/>
              </a:ext>
            </a:extLst>
          </p:cNvPr>
          <p:cNvPicPr>
            <a:picLocks noChangeAspect="1"/>
          </p:cNvPicPr>
          <p:nvPr/>
        </p:nvPicPr>
        <p:blipFill>
          <a:blip r:embed="rId4"/>
          <a:stretch>
            <a:fillRect/>
          </a:stretch>
        </p:blipFill>
        <p:spPr>
          <a:xfrm>
            <a:off x="148547" y="6425171"/>
            <a:ext cx="1357043" cy="420081"/>
          </a:xfrm>
          <a:prstGeom prst="rect">
            <a:avLst/>
          </a:prstGeom>
          <a:ln w="12700">
            <a:miter lim="400000"/>
          </a:ln>
        </p:spPr>
      </p:pic>
    </p:spTree>
    <p:extLst>
      <p:ext uri="{BB962C8B-B14F-4D97-AF65-F5344CB8AC3E}">
        <p14:creationId xmlns:p14="http://schemas.microsoft.com/office/powerpoint/2010/main" val="265544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2"/>
                                        </p:tgtEl>
                                      </p:cBhvr>
                                    </p:cmd>
                                  </p:childTnLst>
                                </p:cTn>
                              </p:par>
                            </p:childTnLst>
                          </p:cTn>
                        </p:par>
                      </p:childTnLst>
                    </p:cTn>
                  </p:par>
                </p:childTnLst>
              </p:cTn>
              <p:nextCondLst>
                <p:cond evt="onClick" delay="0">
                  <p:tgtEl>
                    <p:spTgt spid="2"/>
                  </p:tgtEl>
                </p:cond>
              </p:nextCondLst>
            </p:seq>
            <p:video>
              <p:cMediaNode vol="80000">
                <p:cTn id="12" fill="hold" display="0">
                  <p:stCondLst>
                    <p:cond delay="indefinite"/>
                  </p:stCondLst>
                </p:cTn>
                <p:tgtEl>
                  <p:spTgt spid="2"/>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37C6ABE-31AF-4999-BB08-6DE3ABEF4E71}"/>
              </a:ext>
            </a:extLst>
          </p:cNvPr>
          <p:cNvSpPr txBox="1"/>
          <p:nvPr/>
        </p:nvSpPr>
        <p:spPr>
          <a:xfrm>
            <a:off x="596348" y="358673"/>
            <a:ext cx="6096000" cy="646331"/>
          </a:xfrm>
          <a:prstGeom prst="rect">
            <a:avLst/>
          </a:prstGeom>
          <a:noFill/>
        </p:spPr>
        <p:txBody>
          <a:bodyPr wrap="square">
            <a:spAutoFit/>
          </a:bodyPr>
          <a:lstStyle/>
          <a:p>
            <a:r>
              <a:rPr lang="en-US" sz="3600" b="1" dirty="0">
                <a:latin typeface="+mj-lt"/>
              </a:rPr>
              <a:t>Diversity…It’s Personal</a:t>
            </a:r>
          </a:p>
        </p:txBody>
      </p:sp>
      <p:sp>
        <p:nvSpPr>
          <p:cNvPr id="8" name="TextBox 7">
            <a:extLst>
              <a:ext uri="{FF2B5EF4-FFF2-40B4-BE49-F238E27FC236}">
                <a16:creationId xmlns:a16="http://schemas.microsoft.com/office/drawing/2014/main" id="{C6C3C0AE-E083-47FE-BE5C-ED67551520C6}"/>
              </a:ext>
            </a:extLst>
          </p:cNvPr>
          <p:cNvSpPr txBox="1"/>
          <p:nvPr/>
        </p:nvSpPr>
        <p:spPr>
          <a:xfrm>
            <a:off x="622852" y="1005004"/>
            <a:ext cx="6096000" cy="461665"/>
          </a:xfrm>
          <a:prstGeom prst="rect">
            <a:avLst/>
          </a:prstGeom>
          <a:noFill/>
        </p:spPr>
        <p:txBody>
          <a:bodyPr wrap="square">
            <a:spAutoFit/>
          </a:bodyPr>
          <a:lstStyle/>
          <a:p>
            <a:r>
              <a:rPr lang="en-US" sz="2400" dirty="0"/>
              <a:t>Changing “Hearts and Minds"</a:t>
            </a:r>
          </a:p>
        </p:txBody>
      </p:sp>
      <p:pic>
        <p:nvPicPr>
          <p:cNvPr id="10" name="Picture 9">
            <a:extLst>
              <a:ext uri="{FF2B5EF4-FFF2-40B4-BE49-F238E27FC236}">
                <a16:creationId xmlns:a16="http://schemas.microsoft.com/office/drawing/2014/main" id="{E77E02D1-C81B-4B89-908B-922514BB4A73}"/>
              </a:ext>
            </a:extLst>
          </p:cNvPr>
          <p:cNvPicPr>
            <a:picLocks noChangeAspect="1"/>
          </p:cNvPicPr>
          <p:nvPr/>
        </p:nvPicPr>
        <p:blipFill>
          <a:blip r:embed="rId2"/>
          <a:stretch>
            <a:fillRect/>
          </a:stretch>
        </p:blipFill>
        <p:spPr>
          <a:xfrm>
            <a:off x="1342753" y="1766011"/>
            <a:ext cx="8904904" cy="3958927"/>
          </a:xfrm>
          <a:prstGeom prst="rect">
            <a:avLst/>
          </a:prstGeom>
        </p:spPr>
      </p:pic>
      <p:pic>
        <p:nvPicPr>
          <p:cNvPr id="11" name="logo.png" descr="logo.png">
            <a:extLst>
              <a:ext uri="{FF2B5EF4-FFF2-40B4-BE49-F238E27FC236}">
                <a16:creationId xmlns:a16="http://schemas.microsoft.com/office/drawing/2014/main" id="{BE9B3711-5B3A-48E2-9141-F700901E517F}"/>
              </a:ext>
            </a:extLst>
          </p:cNvPr>
          <p:cNvPicPr>
            <a:picLocks noChangeAspect="1"/>
          </p:cNvPicPr>
          <p:nvPr/>
        </p:nvPicPr>
        <p:blipFill>
          <a:blip r:embed="rId3"/>
          <a:stretch>
            <a:fillRect/>
          </a:stretch>
        </p:blipFill>
        <p:spPr>
          <a:xfrm>
            <a:off x="148547" y="6425171"/>
            <a:ext cx="1357043" cy="420081"/>
          </a:xfrm>
          <a:prstGeom prst="rect">
            <a:avLst/>
          </a:prstGeom>
          <a:ln w="12700">
            <a:miter lim="400000"/>
          </a:ln>
        </p:spPr>
      </p:pic>
    </p:spTree>
    <p:extLst>
      <p:ext uri="{BB962C8B-B14F-4D97-AF65-F5344CB8AC3E}">
        <p14:creationId xmlns:p14="http://schemas.microsoft.com/office/powerpoint/2010/main" val="3245658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2AC071-0624-430C-AEB0-AD3EBFC1CD1D}"/>
              </a:ext>
            </a:extLst>
          </p:cNvPr>
          <p:cNvSpPr>
            <a:spLocks noGrp="1"/>
          </p:cNvSpPr>
          <p:nvPr>
            <p:ph type="ctrTitle"/>
          </p:nvPr>
        </p:nvSpPr>
        <p:spPr>
          <a:xfrm>
            <a:off x="7578276" y="2170948"/>
            <a:ext cx="3863221" cy="1258052"/>
          </a:xfrm>
        </p:spPr>
        <p:txBody>
          <a:bodyPr/>
          <a:lstStyle/>
          <a:p>
            <a:r>
              <a:rPr lang="en-US" sz="6000"/>
              <a:t>Let’s     </a:t>
            </a:r>
            <a:br>
              <a:rPr lang="en-US" sz="6000"/>
            </a:br>
            <a:r>
              <a:rPr lang="en-US" sz="6000"/>
              <a:t>Talk</a:t>
            </a:r>
            <a:endParaRPr lang="en-US" sz="6000" dirty="0"/>
          </a:p>
        </p:txBody>
      </p:sp>
      <p:sp>
        <p:nvSpPr>
          <p:cNvPr id="5" name="Content Placeholder 4">
            <a:extLst>
              <a:ext uri="{FF2B5EF4-FFF2-40B4-BE49-F238E27FC236}">
                <a16:creationId xmlns:a16="http://schemas.microsoft.com/office/drawing/2014/main" id="{5F606456-BEB8-424C-8C7C-E9B311D7C337}"/>
              </a:ext>
            </a:extLst>
          </p:cNvPr>
          <p:cNvSpPr>
            <a:spLocks noGrp="1"/>
          </p:cNvSpPr>
          <p:nvPr>
            <p:ph idx="1"/>
          </p:nvPr>
        </p:nvSpPr>
        <p:spPr>
          <a:xfrm>
            <a:off x="7578276" y="3852023"/>
            <a:ext cx="3863221" cy="1415429"/>
          </a:xfrm>
        </p:spPr>
        <p:txBody>
          <a:bodyPr/>
          <a:lstStyle/>
          <a:p>
            <a:r>
              <a:rPr lang="en-US" sz="3200" noProof="1"/>
              <a:t>How Will </a:t>
            </a:r>
            <a:r>
              <a:rPr lang="en-US" sz="3200" b="1" u="sng" noProof="1">
                <a:solidFill>
                  <a:srgbClr val="FFC000"/>
                </a:solidFill>
              </a:rPr>
              <a:t>You</a:t>
            </a:r>
            <a:r>
              <a:rPr lang="en-US" sz="3200" noProof="1"/>
              <a:t> Influence Change?</a:t>
            </a:r>
          </a:p>
        </p:txBody>
      </p:sp>
      <p:pic>
        <p:nvPicPr>
          <p:cNvPr id="9" name="Picture Placeholder 8">
            <a:extLst>
              <a:ext uri="{FF2B5EF4-FFF2-40B4-BE49-F238E27FC236}">
                <a16:creationId xmlns:a16="http://schemas.microsoft.com/office/drawing/2014/main" id="{001AE813-A8F4-4B56-9B7A-CF39CE95140B}"/>
              </a:ext>
            </a:extLst>
          </p:cNvPr>
          <p:cNvPicPr>
            <a:picLocks noGrp="1" noChangeAspect="1"/>
          </p:cNvPicPr>
          <p:nvPr>
            <p:ph type="pic" sz="quarter" idx="13"/>
          </p:nvPr>
        </p:nvPicPr>
        <p:blipFill>
          <a:blip r:embed="rId3">
            <a:extLst>
              <a:ext uri="{837473B0-CC2E-450A-ABE3-18F120FF3D39}">
                <a1611:picAttrSrcUrl xmlns:a1611="http://schemas.microsoft.com/office/drawing/2016/11/main" r:id="rId4"/>
              </a:ext>
            </a:extLst>
          </a:blip>
          <a:srcRect l="6094" r="6094"/>
          <a:stretch>
            <a:fillRect/>
          </a:stretch>
        </p:blipFill>
        <p:spPr/>
      </p:pic>
      <p:sp>
        <p:nvSpPr>
          <p:cNvPr id="7" name="TextBox 6">
            <a:extLst>
              <a:ext uri="{FF2B5EF4-FFF2-40B4-BE49-F238E27FC236}">
                <a16:creationId xmlns:a16="http://schemas.microsoft.com/office/drawing/2014/main" id="{A21CA776-7295-400B-8A1E-D962551D60E5}"/>
              </a:ext>
            </a:extLst>
          </p:cNvPr>
          <p:cNvSpPr txBox="1"/>
          <p:nvPr/>
        </p:nvSpPr>
        <p:spPr>
          <a:xfrm>
            <a:off x="10734806" y="6214947"/>
            <a:ext cx="916996" cy="524054"/>
          </a:xfrm>
          <a:prstGeom prst="rect">
            <a:avLst/>
          </a:prstGeom>
          <a:solidFill>
            <a:schemeClr val="accent5">
              <a:lumMod val="75000"/>
            </a:schemeClr>
          </a:solidFill>
        </p:spPr>
        <p:txBody>
          <a:bodyPr wrap="square" rtlCol="0">
            <a:spAutoFit/>
          </a:bodyPr>
          <a:lstStyle/>
          <a:p>
            <a:endParaRPr lang="en-US" dirty="0"/>
          </a:p>
        </p:txBody>
      </p:sp>
      <p:pic>
        <p:nvPicPr>
          <p:cNvPr id="8" name="logo.png" descr="logo.png">
            <a:extLst>
              <a:ext uri="{FF2B5EF4-FFF2-40B4-BE49-F238E27FC236}">
                <a16:creationId xmlns:a16="http://schemas.microsoft.com/office/drawing/2014/main" id="{31BF6DCF-5FCB-4B11-9705-4CB96AA1C0B7}"/>
              </a:ext>
            </a:extLst>
          </p:cNvPr>
          <p:cNvPicPr>
            <a:picLocks noChangeAspect="1"/>
          </p:cNvPicPr>
          <p:nvPr/>
        </p:nvPicPr>
        <p:blipFill>
          <a:blip r:embed="rId5"/>
          <a:stretch>
            <a:fillRect/>
          </a:stretch>
        </p:blipFill>
        <p:spPr>
          <a:xfrm>
            <a:off x="148547" y="6425171"/>
            <a:ext cx="1357043" cy="420081"/>
          </a:xfrm>
          <a:prstGeom prst="rect">
            <a:avLst/>
          </a:prstGeom>
          <a:ln w="12700">
            <a:miter lim="400000"/>
          </a:ln>
        </p:spPr>
      </p:pic>
    </p:spTree>
    <p:extLst>
      <p:ext uri="{BB962C8B-B14F-4D97-AF65-F5344CB8AC3E}">
        <p14:creationId xmlns:p14="http://schemas.microsoft.com/office/powerpoint/2010/main" val="2570989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logo.png" descr="logo.png">
            <a:extLst>
              <a:ext uri="{FF2B5EF4-FFF2-40B4-BE49-F238E27FC236}">
                <a16:creationId xmlns:a16="http://schemas.microsoft.com/office/drawing/2014/main" id="{BE9B3711-5B3A-48E2-9141-F700901E517F}"/>
              </a:ext>
            </a:extLst>
          </p:cNvPr>
          <p:cNvPicPr>
            <a:picLocks noChangeAspect="1"/>
          </p:cNvPicPr>
          <p:nvPr/>
        </p:nvPicPr>
        <p:blipFill>
          <a:blip r:embed="rId2"/>
          <a:stretch>
            <a:fillRect/>
          </a:stretch>
        </p:blipFill>
        <p:spPr>
          <a:xfrm>
            <a:off x="148547" y="6425171"/>
            <a:ext cx="1357043" cy="420081"/>
          </a:xfrm>
          <a:prstGeom prst="rect">
            <a:avLst/>
          </a:prstGeom>
          <a:ln w="12700">
            <a:miter lim="400000"/>
          </a:ln>
        </p:spPr>
      </p:pic>
      <p:sp>
        <p:nvSpPr>
          <p:cNvPr id="13" name="Text Placeholder 4">
            <a:extLst>
              <a:ext uri="{FF2B5EF4-FFF2-40B4-BE49-F238E27FC236}">
                <a16:creationId xmlns:a16="http://schemas.microsoft.com/office/drawing/2014/main" id="{28E9C388-BCE7-4C0B-A606-08BC9AF003D7}"/>
              </a:ext>
            </a:extLst>
          </p:cNvPr>
          <p:cNvSpPr txBox="1">
            <a:spLocks/>
          </p:cNvSpPr>
          <p:nvPr/>
        </p:nvSpPr>
        <p:spPr>
          <a:xfrm>
            <a:off x="827068" y="4599384"/>
            <a:ext cx="2844526" cy="1425229"/>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i="1" dirty="0"/>
              <a:t>Biased:  Uncovering the Hidden Prejudice That Shapes What We See, Think, and Do</a:t>
            </a:r>
            <a:r>
              <a:rPr lang="en-US" sz="1400" b="1" dirty="0"/>
              <a:t> </a:t>
            </a:r>
            <a:r>
              <a:rPr lang="en-US" sz="1400" dirty="0"/>
              <a:t>is a study on race and our everyday interactions.  The book suggest that in order to overcome our racial biases, we must first acknowledge them.</a:t>
            </a:r>
          </a:p>
        </p:txBody>
      </p:sp>
      <p:sp>
        <p:nvSpPr>
          <p:cNvPr id="14" name="Text Placeholder 5">
            <a:extLst>
              <a:ext uri="{FF2B5EF4-FFF2-40B4-BE49-F238E27FC236}">
                <a16:creationId xmlns:a16="http://schemas.microsoft.com/office/drawing/2014/main" id="{A02B69E0-1DC6-43E6-BC83-321A97CD4B0C}"/>
              </a:ext>
            </a:extLst>
          </p:cNvPr>
          <p:cNvSpPr txBox="1">
            <a:spLocks/>
          </p:cNvSpPr>
          <p:nvPr/>
        </p:nvSpPr>
        <p:spPr>
          <a:xfrm>
            <a:off x="827068" y="3752516"/>
            <a:ext cx="2830441" cy="39580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Jennifer Eberhardt</a:t>
            </a:r>
          </a:p>
        </p:txBody>
      </p:sp>
      <p:pic>
        <p:nvPicPr>
          <p:cNvPr id="15" name="Picture Placeholder 19">
            <a:extLst>
              <a:ext uri="{FF2B5EF4-FFF2-40B4-BE49-F238E27FC236}">
                <a16:creationId xmlns:a16="http://schemas.microsoft.com/office/drawing/2014/main" id="{C2B23F88-EF35-428D-B631-41DB6865CC55}"/>
              </a:ext>
            </a:extLst>
          </p:cNvPr>
          <p:cNvPicPr>
            <a:picLocks/>
          </p:cNvPicPr>
          <p:nvPr/>
        </p:nvPicPr>
        <p:blipFill>
          <a:blip r:embed="rId3">
            <a:extLst>
              <a:ext uri="{28A0092B-C50C-407E-A947-70E740481C1C}">
                <a14:useLocalDpi xmlns:a14="http://schemas.microsoft.com/office/drawing/2010/main" val="0"/>
              </a:ext>
            </a:extLst>
          </a:blip>
          <a:srcRect t="14963" b="14963"/>
          <a:stretch>
            <a:fillRect/>
          </a:stretch>
        </p:blipFill>
        <p:spPr bwMode="auto">
          <a:xfrm>
            <a:off x="758470" y="1878487"/>
            <a:ext cx="1863206" cy="1624354"/>
          </a:xfrm>
          <a:prstGeom prst="rect">
            <a:avLst/>
          </a:prstGeom>
          <a:noFill/>
          <a:ln>
            <a:noFill/>
          </a:ln>
        </p:spPr>
      </p:pic>
      <p:pic>
        <p:nvPicPr>
          <p:cNvPr id="16" name="Picture Placeholder 18" descr="Just Mercy by Bryan Stevenson">
            <a:extLst>
              <a:ext uri="{FF2B5EF4-FFF2-40B4-BE49-F238E27FC236}">
                <a16:creationId xmlns:a16="http://schemas.microsoft.com/office/drawing/2014/main" id="{83C4F69C-44C1-42A1-93A9-D28B647A94F0}"/>
              </a:ext>
            </a:extLst>
          </p:cNvPr>
          <p:cNvPicPr>
            <a:picLocks/>
          </p:cNvPicPr>
          <p:nvPr/>
        </p:nvPicPr>
        <p:blipFill>
          <a:blip r:embed="rId4">
            <a:extLst>
              <a:ext uri="{28A0092B-C50C-407E-A947-70E740481C1C}">
                <a14:useLocalDpi xmlns:a14="http://schemas.microsoft.com/office/drawing/2010/main" val="0"/>
              </a:ext>
            </a:extLst>
          </a:blip>
          <a:srcRect t="16738" b="16738"/>
          <a:stretch>
            <a:fillRect/>
          </a:stretch>
        </p:blipFill>
        <p:spPr bwMode="auto">
          <a:xfrm>
            <a:off x="4776264" y="1803059"/>
            <a:ext cx="1704049" cy="1623748"/>
          </a:xfrm>
          <a:prstGeom prst="rect">
            <a:avLst/>
          </a:prstGeom>
          <a:noFill/>
          <a:ln>
            <a:noFill/>
          </a:ln>
        </p:spPr>
      </p:pic>
      <p:sp>
        <p:nvSpPr>
          <p:cNvPr id="17" name="Text Placeholder 9">
            <a:extLst>
              <a:ext uri="{FF2B5EF4-FFF2-40B4-BE49-F238E27FC236}">
                <a16:creationId xmlns:a16="http://schemas.microsoft.com/office/drawing/2014/main" id="{E1BBF4AE-20B0-4F59-B9A2-646EDCDD5CE5}"/>
              </a:ext>
            </a:extLst>
          </p:cNvPr>
          <p:cNvSpPr txBox="1">
            <a:spLocks/>
          </p:cNvSpPr>
          <p:nvPr/>
        </p:nvSpPr>
        <p:spPr>
          <a:xfrm>
            <a:off x="4680779" y="3667119"/>
            <a:ext cx="2830441" cy="39580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Bryan Stevenson</a:t>
            </a:r>
          </a:p>
        </p:txBody>
      </p:sp>
      <p:sp>
        <p:nvSpPr>
          <p:cNvPr id="18" name="Text Placeholder 11">
            <a:extLst>
              <a:ext uri="{FF2B5EF4-FFF2-40B4-BE49-F238E27FC236}">
                <a16:creationId xmlns:a16="http://schemas.microsoft.com/office/drawing/2014/main" id="{AADBF690-D2F6-4A65-9663-28D4F85D1557}"/>
              </a:ext>
            </a:extLst>
          </p:cNvPr>
          <p:cNvSpPr txBox="1">
            <a:spLocks/>
          </p:cNvSpPr>
          <p:nvPr/>
        </p:nvSpPr>
        <p:spPr>
          <a:xfrm>
            <a:off x="4680779" y="4168964"/>
            <a:ext cx="2830441" cy="24588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Activist</a:t>
            </a:r>
          </a:p>
        </p:txBody>
      </p:sp>
      <p:sp>
        <p:nvSpPr>
          <p:cNvPr id="19" name="Text Placeholder 7">
            <a:extLst>
              <a:ext uri="{FF2B5EF4-FFF2-40B4-BE49-F238E27FC236}">
                <a16:creationId xmlns:a16="http://schemas.microsoft.com/office/drawing/2014/main" id="{8C506C5B-ADBA-4D92-BF7C-1A3895A687E3}"/>
              </a:ext>
            </a:extLst>
          </p:cNvPr>
          <p:cNvSpPr txBox="1">
            <a:spLocks/>
          </p:cNvSpPr>
          <p:nvPr/>
        </p:nvSpPr>
        <p:spPr>
          <a:xfrm>
            <a:off x="841153" y="4153220"/>
            <a:ext cx="2830441" cy="24588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Professor</a:t>
            </a:r>
          </a:p>
        </p:txBody>
      </p:sp>
      <p:sp>
        <p:nvSpPr>
          <p:cNvPr id="20" name="Text Placeholder 10">
            <a:extLst>
              <a:ext uri="{FF2B5EF4-FFF2-40B4-BE49-F238E27FC236}">
                <a16:creationId xmlns:a16="http://schemas.microsoft.com/office/drawing/2014/main" id="{318F94A8-62CB-4D08-9A8B-05FDED31DE61}"/>
              </a:ext>
            </a:extLst>
          </p:cNvPr>
          <p:cNvSpPr txBox="1">
            <a:spLocks/>
          </p:cNvSpPr>
          <p:nvPr/>
        </p:nvSpPr>
        <p:spPr>
          <a:xfrm>
            <a:off x="4680779" y="4599384"/>
            <a:ext cx="2830441" cy="125061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i="1" dirty="0"/>
              <a:t>Just Mercy</a:t>
            </a:r>
            <a:r>
              <a:rPr lang="en-US" sz="1400" b="1" dirty="0"/>
              <a:t> </a:t>
            </a:r>
            <a:r>
              <a:rPr lang="en-US" sz="1400" dirty="0"/>
              <a:t>is the true story about the growth of the Equal Justice Initiative that challenges racial and economic injustice and protects human rights for the most vulnerable people in American society.</a:t>
            </a:r>
          </a:p>
        </p:txBody>
      </p:sp>
      <p:pic>
        <p:nvPicPr>
          <p:cNvPr id="21" name="Picture Placeholder 17">
            <a:extLst>
              <a:ext uri="{FF2B5EF4-FFF2-40B4-BE49-F238E27FC236}">
                <a16:creationId xmlns:a16="http://schemas.microsoft.com/office/drawing/2014/main" id="{ABEB0E74-CC10-46AF-8977-542D87F18C44}"/>
              </a:ext>
            </a:extLst>
          </p:cNvPr>
          <p:cNvPicPr>
            <a:picLocks/>
          </p:cNvPicPr>
          <p:nvPr/>
        </p:nvPicPr>
        <p:blipFill>
          <a:blip r:embed="rId5">
            <a:extLst>
              <a:ext uri="{28A0092B-C50C-407E-A947-70E740481C1C}">
                <a14:useLocalDpi xmlns:a14="http://schemas.microsoft.com/office/drawing/2010/main" val="0"/>
              </a:ext>
            </a:extLst>
          </a:blip>
          <a:srcRect t="16783" b="16783"/>
          <a:stretch>
            <a:fillRect/>
          </a:stretch>
        </p:blipFill>
        <p:spPr bwMode="auto">
          <a:xfrm>
            <a:off x="8433733" y="1803665"/>
            <a:ext cx="1863206" cy="1623748"/>
          </a:xfrm>
          <a:prstGeom prst="rect">
            <a:avLst/>
          </a:prstGeom>
          <a:noFill/>
          <a:ln>
            <a:noFill/>
          </a:ln>
        </p:spPr>
      </p:pic>
      <p:sp>
        <p:nvSpPr>
          <p:cNvPr id="22" name="Text Placeholder 13">
            <a:extLst>
              <a:ext uri="{FF2B5EF4-FFF2-40B4-BE49-F238E27FC236}">
                <a16:creationId xmlns:a16="http://schemas.microsoft.com/office/drawing/2014/main" id="{F51FB050-15DC-4D66-B45D-79FC6C26C5D3}"/>
              </a:ext>
            </a:extLst>
          </p:cNvPr>
          <p:cNvSpPr txBox="1">
            <a:spLocks/>
          </p:cNvSpPr>
          <p:nvPr/>
        </p:nvSpPr>
        <p:spPr>
          <a:xfrm>
            <a:off x="8349841" y="3647168"/>
            <a:ext cx="2830441" cy="39580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Jemar</a:t>
            </a:r>
            <a:r>
              <a:rPr lang="en-US" dirty="0"/>
              <a:t> </a:t>
            </a:r>
            <a:r>
              <a:rPr lang="en-US" dirty="0" err="1"/>
              <a:t>Tisby</a:t>
            </a:r>
            <a:endParaRPr lang="en-US" dirty="0"/>
          </a:p>
        </p:txBody>
      </p:sp>
      <p:sp>
        <p:nvSpPr>
          <p:cNvPr id="23" name="Text Placeholder 15">
            <a:extLst>
              <a:ext uri="{FF2B5EF4-FFF2-40B4-BE49-F238E27FC236}">
                <a16:creationId xmlns:a16="http://schemas.microsoft.com/office/drawing/2014/main" id="{E71D92B3-1755-4681-B49F-EE195868BE85}"/>
              </a:ext>
            </a:extLst>
          </p:cNvPr>
          <p:cNvSpPr txBox="1">
            <a:spLocks/>
          </p:cNvSpPr>
          <p:nvPr/>
        </p:nvSpPr>
        <p:spPr>
          <a:xfrm>
            <a:off x="8349840" y="4139785"/>
            <a:ext cx="2830441" cy="24588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Pastor</a:t>
            </a:r>
          </a:p>
        </p:txBody>
      </p:sp>
      <p:sp>
        <p:nvSpPr>
          <p:cNvPr id="24" name="Text Placeholder 14">
            <a:extLst>
              <a:ext uri="{FF2B5EF4-FFF2-40B4-BE49-F238E27FC236}">
                <a16:creationId xmlns:a16="http://schemas.microsoft.com/office/drawing/2014/main" id="{2D82B88B-D2EA-44EA-9476-97BF2146DD25}"/>
              </a:ext>
            </a:extLst>
          </p:cNvPr>
          <p:cNvSpPr txBox="1">
            <a:spLocks/>
          </p:cNvSpPr>
          <p:nvPr/>
        </p:nvSpPr>
        <p:spPr>
          <a:xfrm>
            <a:off x="8349840" y="4599384"/>
            <a:ext cx="2830441" cy="125061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i="1" dirty="0"/>
              <a:t>How to Fight Racism </a:t>
            </a:r>
            <a:r>
              <a:rPr lang="en-US" sz="1400" dirty="0"/>
              <a:t>is a handbook with suggestions and real life examples for readers who are committed to taking a stand for justice.  </a:t>
            </a:r>
          </a:p>
        </p:txBody>
      </p:sp>
      <p:sp>
        <p:nvSpPr>
          <p:cNvPr id="25" name="Title 1">
            <a:extLst>
              <a:ext uri="{FF2B5EF4-FFF2-40B4-BE49-F238E27FC236}">
                <a16:creationId xmlns:a16="http://schemas.microsoft.com/office/drawing/2014/main" id="{CA4A3016-0E34-49EE-A4CF-A0B4FDAF3977}"/>
              </a:ext>
            </a:extLst>
          </p:cNvPr>
          <p:cNvSpPr txBox="1">
            <a:spLocks/>
          </p:cNvSpPr>
          <p:nvPr/>
        </p:nvSpPr>
        <p:spPr>
          <a:xfrm>
            <a:off x="432000" y="432000"/>
            <a:ext cx="11329200" cy="432000"/>
          </a:xfrm>
          <a:prstGeom prst="rect">
            <a:avLst/>
          </a:prstGeom>
        </p:spPr>
        <p:txBody>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r>
              <a:rPr lang="en-US" sz="3600"/>
              <a:t>Perspectives</a:t>
            </a:r>
          </a:p>
        </p:txBody>
      </p:sp>
      <p:sp>
        <p:nvSpPr>
          <p:cNvPr id="26" name="Text Placeholder 46">
            <a:extLst>
              <a:ext uri="{FF2B5EF4-FFF2-40B4-BE49-F238E27FC236}">
                <a16:creationId xmlns:a16="http://schemas.microsoft.com/office/drawing/2014/main" id="{41E2A7CD-7287-40F8-A2AD-A5AA71982F35}"/>
              </a:ext>
            </a:extLst>
          </p:cNvPr>
          <p:cNvSpPr txBox="1">
            <a:spLocks/>
          </p:cNvSpPr>
          <p:nvPr/>
        </p:nvSpPr>
        <p:spPr>
          <a:xfrm>
            <a:off x="431799" y="1008000"/>
            <a:ext cx="11329200" cy="252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Worth the read…</a:t>
            </a:r>
          </a:p>
        </p:txBody>
      </p:sp>
    </p:spTree>
    <p:extLst>
      <p:ext uri="{BB962C8B-B14F-4D97-AF65-F5344CB8AC3E}">
        <p14:creationId xmlns:p14="http://schemas.microsoft.com/office/powerpoint/2010/main" val="3994069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BFB62FF-E9DC-4154-BC25-81E17D750FB1}"/>
              </a:ext>
            </a:extLst>
          </p:cNvPr>
          <p:cNvSpPr>
            <a:spLocks noGrp="1"/>
          </p:cNvSpPr>
          <p:nvPr>
            <p:ph type="body" sz="quarter" idx="18"/>
          </p:nvPr>
        </p:nvSpPr>
        <p:spPr>
          <a:xfrm>
            <a:off x="2647151" y="4770395"/>
            <a:ext cx="1620000" cy="720000"/>
          </a:xfrm>
        </p:spPr>
        <p:txBody>
          <a:bodyPr/>
          <a:lstStyle/>
          <a:p>
            <a:r>
              <a:rPr lang="en-US" dirty="0"/>
              <a:t>Financial Services Industry:  Trends in Management Representation of Minorities and Women and Diversity Practices </a:t>
            </a:r>
            <a:r>
              <a:rPr lang="en-US" dirty="0">
                <a:solidFill>
                  <a:schemeClr val="tx1"/>
                </a:solidFill>
              </a:rPr>
              <a:t>(</a:t>
            </a:r>
            <a:r>
              <a:rPr lang="en-US" dirty="0">
                <a:solidFill>
                  <a:schemeClr val="accent2">
                    <a:lumMod val="50000"/>
                  </a:schemeClr>
                </a:solidFill>
              </a:rPr>
              <a:t>GAO-18-64</a:t>
            </a:r>
            <a:r>
              <a:rPr lang="en-US" dirty="0"/>
              <a:t>)</a:t>
            </a:r>
          </a:p>
          <a:p>
            <a:endParaRPr lang="en-US" dirty="0"/>
          </a:p>
        </p:txBody>
      </p:sp>
      <p:pic>
        <p:nvPicPr>
          <p:cNvPr id="19" name="Picture Placeholder 18">
            <a:extLst>
              <a:ext uri="{FF2B5EF4-FFF2-40B4-BE49-F238E27FC236}">
                <a16:creationId xmlns:a16="http://schemas.microsoft.com/office/drawing/2014/main" id="{02F495C6-6D98-48FA-A6A3-F907C12BB516}"/>
              </a:ext>
            </a:extLst>
          </p:cNvPr>
          <p:cNvPicPr>
            <a:picLocks noGrp="1" noChangeAspect="1"/>
          </p:cNvPicPr>
          <p:nvPr>
            <p:ph type="pic" sz="quarter" idx="48"/>
          </p:nvPr>
        </p:nvPicPr>
        <p:blipFill>
          <a:blip r:embed="rId2">
            <a:extLst>
              <a:ext uri="{837473B0-CC2E-450A-ABE3-18F120FF3D39}">
                <a1611:picAttrSrcUrl xmlns:a1611="http://schemas.microsoft.com/office/drawing/2016/11/main" r:id="rId3"/>
              </a:ext>
            </a:extLst>
          </a:blip>
          <a:srcRect t="11700" b="11700"/>
          <a:stretch>
            <a:fillRect/>
          </a:stretch>
        </p:blipFill>
        <p:spPr>
          <a:xfrm>
            <a:off x="5285999" y="2244435"/>
            <a:ext cx="1677041" cy="1911207"/>
          </a:xfrm>
          <a:effectLst>
            <a:softEdge rad="317500"/>
          </a:effectLst>
        </p:spPr>
      </p:pic>
      <p:sp>
        <p:nvSpPr>
          <p:cNvPr id="6" name="Text Placeholder 5">
            <a:extLst>
              <a:ext uri="{FF2B5EF4-FFF2-40B4-BE49-F238E27FC236}">
                <a16:creationId xmlns:a16="http://schemas.microsoft.com/office/drawing/2014/main" id="{70273455-4404-41CA-9655-F39F26462E7B}"/>
              </a:ext>
            </a:extLst>
          </p:cNvPr>
          <p:cNvSpPr>
            <a:spLocks noGrp="1"/>
          </p:cNvSpPr>
          <p:nvPr>
            <p:ph type="body" sz="quarter" idx="33"/>
          </p:nvPr>
        </p:nvSpPr>
        <p:spPr>
          <a:xfrm>
            <a:off x="5285999" y="4472958"/>
            <a:ext cx="1706707" cy="396000"/>
          </a:xfrm>
        </p:spPr>
        <p:txBody>
          <a:bodyPr/>
          <a:lstStyle/>
          <a:p>
            <a:r>
              <a:rPr lang="en-US" b="1" dirty="0"/>
              <a:t>NYT Reconstructs George Floyd Shooting</a:t>
            </a:r>
          </a:p>
        </p:txBody>
      </p:sp>
      <p:pic>
        <p:nvPicPr>
          <p:cNvPr id="22" name="Picture Placeholder 21">
            <a:extLst>
              <a:ext uri="{FF2B5EF4-FFF2-40B4-BE49-F238E27FC236}">
                <a16:creationId xmlns:a16="http://schemas.microsoft.com/office/drawing/2014/main" id="{81452FA6-31BC-4CCC-B85F-800D02669EC8}"/>
              </a:ext>
            </a:extLst>
          </p:cNvPr>
          <p:cNvPicPr>
            <a:picLocks noGrp="1" noChangeAspect="1"/>
          </p:cNvPicPr>
          <p:nvPr>
            <p:ph type="pic" sz="quarter" idx="49"/>
          </p:nvPr>
        </p:nvPicPr>
        <p:blipFill>
          <a:blip r:embed="rId4"/>
          <a:srcRect l="12500" r="12500"/>
          <a:stretch>
            <a:fillRect/>
          </a:stretch>
        </p:blipFill>
        <p:spPr>
          <a:xfrm rot="5400000">
            <a:off x="8119011" y="2518313"/>
            <a:ext cx="1229091" cy="1298866"/>
          </a:xfrm>
          <a:effectLst>
            <a:softEdge rad="127000"/>
          </a:effectLst>
        </p:spPr>
      </p:pic>
      <p:sp>
        <p:nvSpPr>
          <p:cNvPr id="9" name="Text Placeholder 8">
            <a:extLst>
              <a:ext uri="{FF2B5EF4-FFF2-40B4-BE49-F238E27FC236}">
                <a16:creationId xmlns:a16="http://schemas.microsoft.com/office/drawing/2014/main" id="{443D9B8B-5C59-448B-BC0F-CB79362ACB01}"/>
              </a:ext>
            </a:extLst>
          </p:cNvPr>
          <p:cNvSpPr>
            <a:spLocks noGrp="1"/>
          </p:cNvSpPr>
          <p:nvPr>
            <p:ph type="body" sz="quarter" idx="35"/>
          </p:nvPr>
        </p:nvSpPr>
        <p:spPr>
          <a:xfrm>
            <a:off x="7987195" y="4134757"/>
            <a:ext cx="1700594" cy="360000"/>
          </a:xfrm>
        </p:spPr>
        <p:txBody>
          <a:bodyPr/>
          <a:lstStyle/>
          <a:p>
            <a:r>
              <a:rPr lang="en-US" b="1" dirty="0"/>
              <a:t>NYT Reconstructs </a:t>
            </a:r>
            <a:r>
              <a:rPr lang="en-US" b="1" dirty="0" err="1"/>
              <a:t>Breona</a:t>
            </a:r>
            <a:r>
              <a:rPr lang="en-US" b="1" dirty="0"/>
              <a:t> Taylor Shooting</a:t>
            </a:r>
          </a:p>
        </p:txBody>
      </p:sp>
      <p:sp>
        <p:nvSpPr>
          <p:cNvPr id="11" name="Title 10">
            <a:extLst>
              <a:ext uri="{FF2B5EF4-FFF2-40B4-BE49-F238E27FC236}">
                <a16:creationId xmlns:a16="http://schemas.microsoft.com/office/drawing/2014/main" id="{A42CC58F-4C3F-4414-A9B1-2DECC42D1488}"/>
              </a:ext>
            </a:extLst>
          </p:cNvPr>
          <p:cNvSpPr>
            <a:spLocks noGrp="1"/>
          </p:cNvSpPr>
          <p:nvPr>
            <p:ph type="title"/>
          </p:nvPr>
        </p:nvSpPr>
        <p:spPr>
          <a:xfrm>
            <a:off x="432000" y="255353"/>
            <a:ext cx="11329200" cy="432000"/>
          </a:xfrm>
        </p:spPr>
        <p:txBody>
          <a:bodyPr/>
          <a:lstStyle/>
          <a:p>
            <a:r>
              <a:rPr lang="en-US" dirty="0"/>
              <a:t>Thoughtful Research and Videos</a:t>
            </a:r>
          </a:p>
        </p:txBody>
      </p:sp>
      <p:pic>
        <p:nvPicPr>
          <p:cNvPr id="14" name="Picture Placeholder 25">
            <a:extLst>
              <a:ext uri="{FF2B5EF4-FFF2-40B4-BE49-F238E27FC236}">
                <a16:creationId xmlns:a16="http://schemas.microsoft.com/office/drawing/2014/main" id="{3751CBA7-B32E-4216-97C8-755B4A65563B}"/>
              </a:ext>
            </a:extLst>
          </p:cNvPr>
          <p:cNvPicPr>
            <a:picLocks noGrp="1" noChangeAspect="1"/>
          </p:cNvPicPr>
          <p:nvPr>
            <p:ph type="pic" sz="quarter" idx="47"/>
          </p:nvPr>
        </p:nvPicPr>
        <p:blipFill>
          <a:blip r:embed="rId5">
            <a:extLst>
              <a:ext uri="{837473B0-CC2E-450A-ABE3-18F120FF3D39}">
                <a1611:picAttrSrcUrl xmlns:a1611="http://schemas.microsoft.com/office/drawing/2016/11/main" r:id="rId6"/>
              </a:ext>
            </a:extLst>
          </a:blip>
          <a:srcRect/>
          <a:stretch>
            <a:fillRect/>
          </a:stretch>
        </p:blipFill>
        <p:spPr>
          <a:xfrm>
            <a:off x="2881748" y="2592533"/>
            <a:ext cx="1118752" cy="1085849"/>
          </a:xfrm>
        </p:spPr>
      </p:pic>
      <p:sp>
        <p:nvSpPr>
          <p:cNvPr id="15" name="Text Placeholder 3">
            <a:extLst>
              <a:ext uri="{FF2B5EF4-FFF2-40B4-BE49-F238E27FC236}">
                <a16:creationId xmlns:a16="http://schemas.microsoft.com/office/drawing/2014/main" id="{11D78E08-E76F-445F-BB82-C29966FB5363}"/>
              </a:ext>
            </a:extLst>
          </p:cNvPr>
          <p:cNvSpPr>
            <a:spLocks noGrp="1"/>
          </p:cNvSpPr>
          <p:nvPr>
            <p:ph type="body" sz="quarter" idx="17"/>
          </p:nvPr>
        </p:nvSpPr>
        <p:spPr>
          <a:xfrm>
            <a:off x="2504211" y="4155642"/>
            <a:ext cx="1950027" cy="360362"/>
          </a:xfrm>
        </p:spPr>
        <p:txBody>
          <a:bodyPr/>
          <a:lstStyle/>
          <a:p>
            <a:r>
              <a:rPr lang="en-US" b="1" dirty="0"/>
              <a:t>Government Accounting Office</a:t>
            </a:r>
          </a:p>
        </p:txBody>
      </p:sp>
      <p:sp>
        <p:nvSpPr>
          <p:cNvPr id="16" name="Text Placeholder 15">
            <a:extLst>
              <a:ext uri="{FF2B5EF4-FFF2-40B4-BE49-F238E27FC236}">
                <a16:creationId xmlns:a16="http://schemas.microsoft.com/office/drawing/2014/main" id="{B3C93D28-DBB7-4B90-9ACF-8CA23F44E8EB}"/>
              </a:ext>
            </a:extLst>
          </p:cNvPr>
          <p:cNvSpPr>
            <a:spLocks noGrp="1"/>
          </p:cNvSpPr>
          <p:nvPr>
            <p:ph type="body" sz="quarter" idx="34"/>
          </p:nvPr>
        </p:nvSpPr>
        <p:spPr>
          <a:xfrm>
            <a:off x="5286374" y="5313075"/>
            <a:ext cx="1706707" cy="903837"/>
          </a:xfrm>
          <a:prstGeom prst="rect">
            <a:avLst/>
          </a:prstGeom>
        </p:spPr>
        <p:txBody>
          <a:bodyPr wrap="square">
            <a:spAutoFit/>
          </a:bodyPr>
          <a:lstStyle/>
          <a:p>
            <a:r>
              <a:rPr lang="en-US" dirty="0">
                <a:hlinkClick r:id="rId7"/>
              </a:rPr>
              <a:t>https://www.youtube.com/watch?v=vksEJR9EPQ8&amp;authuser=0</a:t>
            </a:r>
            <a:endParaRPr lang="en-US" dirty="0"/>
          </a:p>
          <a:p>
            <a:endParaRPr lang="en-US" dirty="0"/>
          </a:p>
        </p:txBody>
      </p:sp>
      <p:sp>
        <p:nvSpPr>
          <p:cNvPr id="17" name="Text Placeholder 16">
            <a:extLst>
              <a:ext uri="{FF2B5EF4-FFF2-40B4-BE49-F238E27FC236}">
                <a16:creationId xmlns:a16="http://schemas.microsoft.com/office/drawing/2014/main" id="{49F997C7-412F-4B7B-B063-71FB2FFDF7E6}"/>
              </a:ext>
            </a:extLst>
          </p:cNvPr>
          <p:cNvSpPr txBox="1">
            <a:spLocks noGrp="1"/>
          </p:cNvSpPr>
          <p:nvPr>
            <p:ph type="body" sz="quarter" idx="36"/>
          </p:nvPr>
        </p:nvSpPr>
        <p:spPr>
          <a:xfrm>
            <a:off x="7678883" y="4894693"/>
            <a:ext cx="2545772" cy="1745093"/>
          </a:xfrm>
          <a:prstGeom prst="rect">
            <a:avLst/>
          </a:prstGeom>
          <a:noFill/>
        </p:spPr>
        <p:txBody>
          <a:bodyPr wrap="square">
            <a:spAutoFit/>
          </a:bodyPr>
          <a:lstStyle/>
          <a:p>
            <a:r>
              <a:rPr lang="en-US" sz="1400" dirty="0">
                <a:hlinkClick r:id="rId8"/>
              </a:rPr>
              <a:t>https://www.nytimes.com/2020/12/29/us/louisville-officer-fired-jaynes-breonna-taylor.html?campaign_id=9&amp;emc=edit_nn_20201230&amp;instance_id=25507&amp;nl=the-morning&amp;regi_id=89498979&amp;segment_id=48043&amp;te=1&amp;user_id=b49ff0f4bef8f7944624252422b409f8</a:t>
            </a:r>
            <a:endParaRPr lang="en-US" sz="1400" dirty="0"/>
          </a:p>
        </p:txBody>
      </p:sp>
      <p:sp>
        <p:nvSpPr>
          <p:cNvPr id="2" name="TextBox 1">
            <a:extLst>
              <a:ext uri="{FF2B5EF4-FFF2-40B4-BE49-F238E27FC236}">
                <a16:creationId xmlns:a16="http://schemas.microsoft.com/office/drawing/2014/main" id="{10A81639-ACE0-43F9-A627-D0E6900A3266}"/>
              </a:ext>
            </a:extLst>
          </p:cNvPr>
          <p:cNvSpPr txBox="1"/>
          <p:nvPr/>
        </p:nvSpPr>
        <p:spPr>
          <a:xfrm>
            <a:off x="10734806" y="6214947"/>
            <a:ext cx="916996" cy="524054"/>
          </a:xfrm>
          <a:prstGeom prst="rect">
            <a:avLst/>
          </a:prstGeom>
          <a:solidFill>
            <a:schemeClr val="bg1">
              <a:lumMod val="95000"/>
            </a:schemeClr>
          </a:solidFill>
        </p:spPr>
        <p:txBody>
          <a:bodyPr wrap="square" rtlCol="0">
            <a:spAutoFit/>
          </a:bodyPr>
          <a:lstStyle/>
          <a:p>
            <a:endParaRPr lang="en-US" dirty="0"/>
          </a:p>
        </p:txBody>
      </p:sp>
      <p:sp>
        <p:nvSpPr>
          <p:cNvPr id="18" name="TextBox 17">
            <a:extLst>
              <a:ext uri="{FF2B5EF4-FFF2-40B4-BE49-F238E27FC236}">
                <a16:creationId xmlns:a16="http://schemas.microsoft.com/office/drawing/2014/main" id="{7E2500E5-B65B-4481-8773-2B631614A49E}"/>
              </a:ext>
            </a:extLst>
          </p:cNvPr>
          <p:cNvSpPr txBox="1"/>
          <p:nvPr/>
        </p:nvSpPr>
        <p:spPr>
          <a:xfrm>
            <a:off x="1615857" y="1186795"/>
            <a:ext cx="9619989" cy="923330"/>
          </a:xfrm>
          <a:prstGeom prst="rect">
            <a:avLst/>
          </a:prstGeom>
          <a:noFill/>
        </p:spPr>
        <p:txBody>
          <a:bodyPr wrap="square">
            <a:spAutoFit/>
          </a:bodyPr>
          <a:lstStyle/>
          <a:p>
            <a:r>
              <a:rPr lang="en-US" dirty="0">
                <a:hlinkClick r:id="rId9"/>
              </a:rPr>
              <a:t>https://www.wrbl.com/news/local-news/hamilton-police-chief-sergeant-resign-after-bodycam-footage-showing-them-using-racial-slurs-surfaces/</a:t>
            </a:r>
            <a:endParaRPr lang="en-US" dirty="0"/>
          </a:p>
          <a:p>
            <a:endParaRPr lang="en-US" dirty="0"/>
          </a:p>
        </p:txBody>
      </p:sp>
      <p:sp>
        <p:nvSpPr>
          <p:cNvPr id="3" name="TextBox 2">
            <a:extLst>
              <a:ext uri="{FF2B5EF4-FFF2-40B4-BE49-F238E27FC236}">
                <a16:creationId xmlns:a16="http://schemas.microsoft.com/office/drawing/2014/main" id="{C65AE107-B611-4EFC-8CC1-1D1F83564B4C}"/>
              </a:ext>
            </a:extLst>
          </p:cNvPr>
          <p:cNvSpPr txBox="1"/>
          <p:nvPr/>
        </p:nvSpPr>
        <p:spPr>
          <a:xfrm>
            <a:off x="509155" y="852056"/>
            <a:ext cx="3273135" cy="369332"/>
          </a:xfrm>
          <a:prstGeom prst="rect">
            <a:avLst/>
          </a:prstGeom>
          <a:noFill/>
        </p:spPr>
        <p:txBody>
          <a:bodyPr wrap="square" rtlCol="0">
            <a:spAutoFit/>
          </a:bodyPr>
          <a:lstStyle/>
          <a:p>
            <a:r>
              <a:rPr lang="en-US" b="1" dirty="0"/>
              <a:t>Hamilton, GA Police Chief Video</a:t>
            </a:r>
          </a:p>
        </p:txBody>
      </p:sp>
      <p:pic>
        <p:nvPicPr>
          <p:cNvPr id="20" name="logo.png" descr="logo.png">
            <a:extLst>
              <a:ext uri="{FF2B5EF4-FFF2-40B4-BE49-F238E27FC236}">
                <a16:creationId xmlns:a16="http://schemas.microsoft.com/office/drawing/2014/main" id="{0C6E29ED-2FE4-41F1-AA85-27F1C88C8693}"/>
              </a:ext>
            </a:extLst>
          </p:cNvPr>
          <p:cNvPicPr>
            <a:picLocks noChangeAspect="1"/>
          </p:cNvPicPr>
          <p:nvPr/>
        </p:nvPicPr>
        <p:blipFill>
          <a:blip r:embed="rId10"/>
          <a:stretch>
            <a:fillRect/>
          </a:stretch>
        </p:blipFill>
        <p:spPr>
          <a:xfrm>
            <a:off x="148547" y="6425171"/>
            <a:ext cx="1357043" cy="420081"/>
          </a:xfrm>
          <a:prstGeom prst="rect">
            <a:avLst/>
          </a:prstGeom>
          <a:ln w="12700">
            <a:miter lim="400000"/>
          </a:ln>
        </p:spPr>
      </p:pic>
    </p:spTree>
    <p:extLst>
      <p:ext uri="{BB962C8B-B14F-4D97-AF65-F5344CB8AC3E}">
        <p14:creationId xmlns:p14="http://schemas.microsoft.com/office/powerpoint/2010/main" val="2476066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4B1997-43FA-4901-8CDE-30BE575DB247}"/>
              </a:ext>
            </a:extLst>
          </p:cNvPr>
          <p:cNvSpPr>
            <a:spLocks noGrp="1"/>
          </p:cNvSpPr>
          <p:nvPr>
            <p:ph idx="13"/>
          </p:nvPr>
        </p:nvSpPr>
        <p:spPr>
          <a:xfrm>
            <a:off x="174236" y="2426654"/>
            <a:ext cx="4540827" cy="3898648"/>
          </a:xfrm>
        </p:spPr>
        <p:txBody>
          <a:bodyPr/>
          <a:lstStyle/>
          <a:p>
            <a:pPr marL="0" indent="0">
              <a:spcBef>
                <a:spcPts val="0"/>
              </a:spcBef>
              <a:buNone/>
            </a:pPr>
            <a:r>
              <a:rPr lang="en-US" sz="2400" b="1" dirty="0"/>
              <a:t>“The white guys would …say, ‘This is about everyone but me.’  I said, ‘No, its not. We’re not here to invalidate you, your contribution or your opportunity to advance.  We’re just here to validate everyone, and not everyone has been validated at work.’”</a:t>
            </a:r>
          </a:p>
          <a:p>
            <a:pPr marL="0" indent="0" algn="r">
              <a:lnSpc>
                <a:spcPct val="100000"/>
              </a:lnSpc>
              <a:spcBef>
                <a:spcPts val="0"/>
              </a:spcBef>
              <a:buNone/>
            </a:pPr>
            <a:endParaRPr lang="en-US" dirty="0"/>
          </a:p>
          <a:p>
            <a:pPr marL="0" indent="0" algn="r">
              <a:lnSpc>
                <a:spcPct val="100000"/>
              </a:lnSpc>
              <a:spcBef>
                <a:spcPts val="0"/>
              </a:spcBef>
              <a:buNone/>
            </a:pPr>
            <a:r>
              <a:rPr lang="en-US" dirty="0"/>
              <a:t>Mr. Bucherati</a:t>
            </a:r>
          </a:p>
          <a:p>
            <a:pPr marL="0" indent="0" algn="r">
              <a:lnSpc>
                <a:spcPct val="100000"/>
              </a:lnSpc>
              <a:spcBef>
                <a:spcPts val="0"/>
              </a:spcBef>
              <a:buNone/>
            </a:pPr>
            <a:r>
              <a:rPr lang="en-US" dirty="0"/>
              <a:t>Director of Workplace Fairness</a:t>
            </a:r>
          </a:p>
          <a:p>
            <a:pPr marL="0" indent="0" algn="r">
              <a:lnSpc>
                <a:spcPct val="100000"/>
              </a:lnSpc>
              <a:spcBef>
                <a:spcPts val="0"/>
              </a:spcBef>
              <a:buNone/>
            </a:pPr>
            <a:r>
              <a:rPr lang="en-US" dirty="0"/>
              <a:t>Coca-Cola Company</a:t>
            </a:r>
          </a:p>
        </p:txBody>
      </p:sp>
      <p:pic>
        <p:nvPicPr>
          <p:cNvPr id="8" name="Picture Placeholder 7">
            <a:extLst>
              <a:ext uri="{FF2B5EF4-FFF2-40B4-BE49-F238E27FC236}">
                <a16:creationId xmlns:a16="http://schemas.microsoft.com/office/drawing/2014/main" id="{E458E871-0CD5-497F-8CFF-4BEA95E7426C}"/>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1091" r="1091"/>
          <a:stretch>
            <a:fillRect/>
          </a:stretch>
        </p:blipFill>
        <p:spPr>
          <a:xfrm>
            <a:off x="4813118" y="420656"/>
            <a:ext cx="3213416" cy="3287459"/>
          </a:xfrm>
        </p:spPr>
      </p:pic>
      <p:sp>
        <p:nvSpPr>
          <p:cNvPr id="5" name="Title 4">
            <a:extLst>
              <a:ext uri="{FF2B5EF4-FFF2-40B4-BE49-F238E27FC236}">
                <a16:creationId xmlns:a16="http://schemas.microsoft.com/office/drawing/2014/main" id="{6A84ED39-8999-45A7-80D8-FC0CE0CD0208}"/>
              </a:ext>
            </a:extLst>
          </p:cNvPr>
          <p:cNvSpPr>
            <a:spLocks noGrp="1"/>
          </p:cNvSpPr>
          <p:nvPr>
            <p:ph type="ctrTitle"/>
          </p:nvPr>
        </p:nvSpPr>
        <p:spPr>
          <a:xfrm>
            <a:off x="7859469" y="1497496"/>
            <a:ext cx="3863221" cy="1996991"/>
          </a:xfrm>
        </p:spPr>
        <p:txBody>
          <a:bodyPr/>
          <a:lstStyle/>
          <a:p>
            <a:r>
              <a:rPr lang="en-US" sz="4400" dirty="0"/>
              <a:t>The Coca-Cola Company Diversity Story</a:t>
            </a:r>
          </a:p>
        </p:txBody>
      </p:sp>
      <p:sp>
        <p:nvSpPr>
          <p:cNvPr id="6" name="Subtitle 5">
            <a:extLst>
              <a:ext uri="{FF2B5EF4-FFF2-40B4-BE49-F238E27FC236}">
                <a16:creationId xmlns:a16="http://schemas.microsoft.com/office/drawing/2014/main" id="{32DBD3FE-20FB-4B25-AF8F-19CF6E08A7E3}"/>
              </a:ext>
            </a:extLst>
          </p:cNvPr>
          <p:cNvSpPr>
            <a:spLocks noGrp="1"/>
          </p:cNvSpPr>
          <p:nvPr>
            <p:ph type="subTitle" idx="1"/>
          </p:nvPr>
        </p:nvSpPr>
        <p:spPr/>
        <p:txBody>
          <a:bodyPr/>
          <a:lstStyle/>
          <a:p>
            <a:r>
              <a:rPr lang="en-US" dirty="0"/>
              <a:t>From Diversity Success to Failure to…</a:t>
            </a:r>
          </a:p>
        </p:txBody>
      </p:sp>
      <p:pic>
        <p:nvPicPr>
          <p:cNvPr id="7" name="logo.png" descr="logo.png">
            <a:extLst>
              <a:ext uri="{FF2B5EF4-FFF2-40B4-BE49-F238E27FC236}">
                <a16:creationId xmlns:a16="http://schemas.microsoft.com/office/drawing/2014/main" id="{69BF6450-C02F-47E5-8CFF-9EA2E3B393A5}"/>
              </a:ext>
            </a:extLst>
          </p:cNvPr>
          <p:cNvPicPr>
            <a:picLocks noChangeAspect="1"/>
          </p:cNvPicPr>
          <p:nvPr/>
        </p:nvPicPr>
        <p:blipFill>
          <a:blip r:embed="rId4"/>
          <a:stretch>
            <a:fillRect/>
          </a:stretch>
        </p:blipFill>
        <p:spPr>
          <a:xfrm>
            <a:off x="174235" y="6228522"/>
            <a:ext cx="1631433" cy="505020"/>
          </a:xfrm>
          <a:prstGeom prst="rect">
            <a:avLst/>
          </a:prstGeom>
          <a:ln w="12700">
            <a:miter lim="400000"/>
          </a:ln>
        </p:spPr>
      </p:pic>
    </p:spTree>
    <p:extLst>
      <p:ext uri="{BB962C8B-B14F-4D97-AF65-F5344CB8AC3E}">
        <p14:creationId xmlns:p14="http://schemas.microsoft.com/office/powerpoint/2010/main" val="4029933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D9B2919A-90E2-40AE-916A-E29B551C4D49}"/>
              </a:ext>
            </a:extLst>
          </p:cNvPr>
          <p:cNvPicPr>
            <a:picLocks noGrp="1" noChangeAspect="1"/>
          </p:cNvPicPr>
          <p:nvPr>
            <p:ph type="pic" sz="quarter" idx="51"/>
          </p:nvPr>
        </p:nvPicPr>
        <p:blipFill>
          <a:blip r:embed="rId2">
            <a:extLst>
              <a:ext uri="{837473B0-CC2E-450A-ABE3-18F120FF3D39}">
                <a1611:picAttrSrcUrl xmlns:a1611="http://schemas.microsoft.com/office/drawing/2016/11/main" r:id="rId3"/>
              </a:ext>
            </a:extLst>
          </a:blip>
          <a:srcRect l="12372" r="12372"/>
          <a:stretch>
            <a:fillRect/>
          </a:stretch>
        </p:blipFill>
        <p:spPr>
          <a:xfrm>
            <a:off x="2025434" y="965832"/>
            <a:ext cx="621792" cy="621792"/>
          </a:xfrm>
        </p:spPr>
      </p:pic>
      <p:sp>
        <p:nvSpPr>
          <p:cNvPr id="4" name="Text Placeholder 3">
            <a:extLst>
              <a:ext uri="{FF2B5EF4-FFF2-40B4-BE49-F238E27FC236}">
                <a16:creationId xmlns:a16="http://schemas.microsoft.com/office/drawing/2014/main" id="{61DE6803-112F-4207-9ECA-E4D7612F7DCB}"/>
              </a:ext>
            </a:extLst>
          </p:cNvPr>
          <p:cNvSpPr>
            <a:spLocks noGrp="1"/>
          </p:cNvSpPr>
          <p:nvPr>
            <p:ph type="body" sz="quarter" idx="18"/>
          </p:nvPr>
        </p:nvSpPr>
        <p:spPr/>
        <p:txBody>
          <a:bodyPr/>
          <a:lstStyle/>
          <a:p>
            <a:r>
              <a:rPr lang="en-US" sz="1600" b="1" dirty="0">
                <a:solidFill>
                  <a:schemeClr val="accent1"/>
                </a:solidFill>
              </a:rPr>
              <a:t>What do I see? </a:t>
            </a:r>
          </a:p>
          <a:p>
            <a:r>
              <a:rPr lang="en-US" sz="1600" b="1" dirty="0">
                <a:solidFill>
                  <a:schemeClr val="accent1"/>
                </a:solidFill>
              </a:rPr>
              <a:t>How do I feel?</a:t>
            </a:r>
          </a:p>
        </p:txBody>
      </p:sp>
      <p:pic>
        <p:nvPicPr>
          <p:cNvPr id="21" name="Picture Placeholder 20">
            <a:extLst>
              <a:ext uri="{FF2B5EF4-FFF2-40B4-BE49-F238E27FC236}">
                <a16:creationId xmlns:a16="http://schemas.microsoft.com/office/drawing/2014/main" id="{98738AAC-F871-44FF-8C64-5846FBCBD08B}"/>
              </a:ext>
            </a:extLst>
          </p:cNvPr>
          <p:cNvPicPr>
            <a:picLocks noGrp="1" noChangeAspect="1"/>
          </p:cNvPicPr>
          <p:nvPr>
            <p:ph type="pic" sz="quarter" idx="52"/>
          </p:nvPr>
        </p:nvPicPr>
        <p:blipFill>
          <a:blip r:embed="rId4">
            <a:extLst>
              <a:ext uri="{837473B0-CC2E-450A-ABE3-18F120FF3D39}">
                <a1611:picAttrSrcUrl xmlns:a1611="http://schemas.microsoft.com/office/drawing/2016/11/main" r:id="rId5"/>
              </a:ext>
            </a:extLst>
          </a:blip>
          <a:srcRect l="16727" r="16727"/>
          <a:stretch>
            <a:fillRect/>
          </a:stretch>
        </p:blipFill>
        <p:spPr>
          <a:xfrm>
            <a:off x="4156293" y="983708"/>
            <a:ext cx="621792" cy="621792"/>
          </a:xfrm>
        </p:spPr>
      </p:pic>
      <p:sp>
        <p:nvSpPr>
          <p:cNvPr id="6" name="Text Placeholder 5">
            <a:extLst>
              <a:ext uri="{FF2B5EF4-FFF2-40B4-BE49-F238E27FC236}">
                <a16:creationId xmlns:a16="http://schemas.microsoft.com/office/drawing/2014/main" id="{648E8F85-7A2E-4481-8374-5D8BCFF0B8C2}"/>
              </a:ext>
            </a:extLst>
          </p:cNvPr>
          <p:cNvSpPr>
            <a:spLocks noGrp="1"/>
          </p:cNvSpPr>
          <p:nvPr>
            <p:ph type="body" sz="quarter" idx="33"/>
          </p:nvPr>
        </p:nvSpPr>
        <p:spPr>
          <a:xfrm>
            <a:off x="3647287" y="2164904"/>
            <a:ext cx="1735204" cy="252000"/>
          </a:xfrm>
        </p:spPr>
        <p:txBody>
          <a:bodyPr/>
          <a:lstStyle/>
          <a:p>
            <a:r>
              <a:rPr lang="en-US" sz="2400" b="1" dirty="0">
                <a:solidFill>
                  <a:srgbClr val="FFC000"/>
                </a:solidFill>
              </a:rPr>
              <a:t>Commitment</a:t>
            </a:r>
          </a:p>
        </p:txBody>
      </p:sp>
      <p:sp>
        <p:nvSpPr>
          <p:cNvPr id="7" name="Text Placeholder 6">
            <a:extLst>
              <a:ext uri="{FF2B5EF4-FFF2-40B4-BE49-F238E27FC236}">
                <a16:creationId xmlns:a16="http://schemas.microsoft.com/office/drawing/2014/main" id="{1FF0246B-0B68-4F56-B7F6-12295B47551B}"/>
              </a:ext>
            </a:extLst>
          </p:cNvPr>
          <p:cNvSpPr>
            <a:spLocks noGrp="1"/>
          </p:cNvSpPr>
          <p:nvPr>
            <p:ph type="body" sz="quarter" idx="34"/>
          </p:nvPr>
        </p:nvSpPr>
        <p:spPr/>
        <p:txBody>
          <a:bodyPr/>
          <a:lstStyle/>
          <a:p>
            <a:r>
              <a:rPr lang="en-US" sz="1600" b="1" dirty="0">
                <a:solidFill>
                  <a:schemeClr val="accent1"/>
                </a:solidFill>
              </a:rPr>
              <a:t>What do I believe must change?</a:t>
            </a:r>
          </a:p>
        </p:txBody>
      </p:sp>
      <p:pic>
        <p:nvPicPr>
          <p:cNvPr id="26" name="Picture Placeholder 25">
            <a:extLst>
              <a:ext uri="{FF2B5EF4-FFF2-40B4-BE49-F238E27FC236}">
                <a16:creationId xmlns:a16="http://schemas.microsoft.com/office/drawing/2014/main" id="{428380CA-81F4-445A-829F-030583E5DE50}"/>
              </a:ext>
            </a:extLst>
          </p:cNvPr>
          <p:cNvPicPr>
            <a:picLocks noGrp="1" noChangeAspect="1"/>
          </p:cNvPicPr>
          <p:nvPr>
            <p:ph type="pic" sz="quarter" idx="53"/>
          </p:nvPr>
        </p:nvPicPr>
        <p:blipFill>
          <a:blip r:embed="rId6">
            <a:extLst>
              <a:ext uri="{837473B0-CC2E-450A-ABE3-18F120FF3D39}">
                <a1611:picAttrSrcUrl xmlns:a1611="http://schemas.microsoft.com/office/drawing/2016/11/main" r:id="rId7"/>
              </a:ext>
            </a:extLst>
          </a:blip>
          <a:srcRect l="16650" r="16650"/>
          <a:stretch>
            <a:fillRect/>
          </a:stretch>
        </p:blipFill>
        <p:spPr>
          <a:xfrm>
            <a:off x="2007830" y="3985060"/>
            <a:ext cx="639396" cy="621792"/>
          </a:xfrm>
        </p:spPr>
      </p:pic>
      <p:sp>
        <p:nvSpPr>
          <p:cNvPr id="9" name="Text Placeholder 8">
            <a:extLst>
              <a:ext uri="{FF2B5EF4-FFF2-40B4-BE49-F238E27FC236}">
                <a16:creationId xmlns:a16="http://schemas.microsoft.com/office/drawing/2014/main" id="{1BC6CE71-1EC8-4867-8BFF-31557DD505E2}"/>
              </a:ext>
            </a:extLst>
          </p:cNvPr>
          <p:cNvSpPr>
            <a:spLocks noGrp="1"/>
          </p:cNvSpPr>
          <p:nvPr>
            <p:ph type="body" sz="quarter" idx="45"/>
          </p:nvPr>
        </p:nvSpPr>
        <p:spPr/>
        <p:txBody>
          <a:bodyPr/>
          <a:lstStyle/>
          <a:p>
            <a:r>
              <a:rPr lang="en-US" sz="2400" b="1" dirty="0">
                <a:solidFill>
                  <a:srgbClr val="FFC000"/>
                </a:solidFill>
              </a:rPr>
              <a:t>Action</a:t>
            </a:r>
          </a:p>
        </p:txBody>
      </p:sp>
      <p:sp>
        <p:nvSpPr>
          <p:cNvPr id="10" name="Text Placeholder 9">
            <a:extLst>
              <a:ext uri="{FF2B5EF4-FFF2-40B4-BE49-F238E27FC236}">
                <a16:creationId xmlns:a16="http://schemas.microsoft.com/office/drawing/2014/main" id="{8142AB9C-83DB-405F-9B3B-65796829FBB4}"/>
              </a:ext>
            </a:extLst>
          </p:cNvPr>
          <p:cNvSpPr>
            <a:spLocks noGrp="1"/>
          </p:cNvSpPr>
          <p:nvPr>
            <p:ph type="body" sz="quarter" idx="46"/>
          </p:nvPr>
        </p:nvSpPr>
        <p:spPr/>
        <p:txBody>
          <a:bodyPr/>
          <a:lstStyle/>
          <a:p>
            <a:r>
              <a:rPr lang="en-US" sz="1600" b="1" dirty="0">
                <a:solidFill>
                  <a:schemeClr val="accent1"/>
                </a:solidFill>
              </a:rPr>
              <a:t>What will I do?</a:t>
            </a:r>
          </a:p>
        </p:txBody>
      </p:sp>
      <p:pic>
        <p:nvPicPr>
          <p:cNvPr id="29" name="Picture Placeholder 28">
            <a:extLst>
              <a:ext uri="{FF2B5EF4-FFF2-40B4-BE49-F238E27FC236}">
                <a16:creationId xmlns:a16="http://schemas.microsoft.com/office/drawing/2014/main" id="{6BF94A06-97AA-470C-A9B5-74C30A4DF20C}"/>
              </a:ext>
            </a:extLst>
          </p:cNvPr>
          <p:cNvPicPr>
            <a:picLocks noGrp="1" noChangeAspect="1"/>
          </p:cNvPicPr>
          <p:nvPr>
            <p:ph type="pic" sz="quarter" idx="54"/>
          </p:nvPr>
        </p:nvPicPr>
        <p:blipFill>
          <a:blip r:embed="rId8">
            <a:extLst>
              <a:ext uri="{837473B0-CC2E-450A-ABE3-18F120FF3D39}">
                <a1611:picAttrSrcUrl xmlns:a1611="http://schemas.microsoft.com/office/drawing/2016/11/main" r:id="rId9"/>
              </a:ext>
            </a:extLst>
          </a:blip>
          <a:srcRect t="14844" b="14844"/>
          <a:stretch>
            <a:fillRect/>
          </a:stretch>
        </p:blipFill>
        <p:spPr>
          <a:xfrm>
            <a:off x="4030457" y="3812025"/>
            <a:ext cx="898737" cy="898737"/>
          </a:xfrm>
        </p:spPr>
      </p:pic>
      <p:sp>
        <p:nvSpPr>
          <p:cNvPr id="12" name="Text Placeholder 11">
            <a:extLst>
              <a:ext uri="{FF2B5EF4-FFF2-40B4-BE49-F238E27FC236}">
                <a16:creationId xmlns:a16="http://schemas.microsoft.com/office/drawing/2014/main" id="{FCAB7A8B-2A7E-4AA3-808E-C0A9AE5D8CFB}"/>
              </a:ext>
            </a:extLst>
          </p:cNvPr>
          <p:cNvSpPr>
            <a:spLocks noGrp="1"/>
          </p:cNvSpPr>
          <p:nvPr>
            <p:ph type="body" sz="quarter" idx="47"/>
          </p:nvPr>
        </p:nvSpPr>
        <p:spPr/>
        <p:txBody>
          <a:bodyPr/>
          <a:lstStyle/>
          <a:p>
            <a:r>
              <a:rPr lang="en-US" sz="2400" b="1" dirty="0">
                <a:solidFill>
                  <a:srgbClr val="FFC000"/>
                </a:solidFill>
              </a:rPr>
              <a:t>Champion</a:t>
            </a:r>
          </a:p>
        </p:txBody>
      </p:sp>
      <p:sp>
        <p:nvSpPr>
          <p:cNvPr id="13" name="Text Placeholder 12">
            <a:extLst>
              <a:ext uri="{FF2B5EF4-FFF2-40B4-BE49-F238E27FC236}">
                <a16:creationId xmlns:a16="http://schemas.microsoft.com/office/drawing/2014/main" id="{638C02A5-BA56-4041-AE8B-55F6A8196213}"/>
              </a:ext>
            </a:extLst>
          </p:cNvPr>
          <p:cNvSpPr>
            <a:spLocks noGrp="1"/>
          </p:cNvSpPr>
          <p:nvPr>
            <p:ph type="body" sz="quarter" idx="48"/>
          </p:nvPr>
        </p:nvSpPr>
        <p:spPr/>
        <p:txBody>
          <a:bodyPr/>
          <a:lstStyle/>
          <a:p>
            <a:r>
              <a:rPr lang="en-US" sz="1800" b="1" dirty="0">
                <a:solidFill>
                  <a:schemeClr val="accent1"/>
                </a:solidFill>
              </a:rPr>
              <a:t>I am a Champion for Change</a:t>
            </a:r>
          </a:p>
        </p:txBody>
      </p:sp>
      <p:sp>
        <p:nvSpPr>
          <p:cNvPr id="14" name="Slide Number Placeholder 13">
            <a:extLst>
              <a:ext uri="{FF2B5EF4-FFF2-40B4-BE49-F238E27FC236}">
                <a16:creationId xmlns:a16="http://schemas.microsoft.com/office/drawing/2014/main" id="{51F48CAB-DA68-48BF-9135-5DD6EDBD5D76}"/>
              </a:ext>
            </a:extLst>
          </p:cNvPr>
          <p:cNvSpPr>
            <a:spLocks noGrp="1"/>
          </p:cNvSpPr>
          <p:nvPr>
            <p:ph type="sldNum" sz="quarter" idx="56"/>
          </p:nvPr>
        </p:nvSpPr>
        <p:spPr/>
        <p:txBody>
          <a:bodyPr/>
          <a:lstStyle/>
          <a:p>
            <a:fld id="{B67B645E-C5E5-4727-B977-D372A0AA71D9}" type="slidenum">
              <a:rPr lang="en-US" noProof="0" smtClean="0"/>
              <a:pPr/>
              <a:t>6</a:t>
            </a:fld>
            <a:endParaRPr lang="en-US" noProof="0"/>
          </a:p>
        </p:txBody>
      </p:sp>
      <p:sp>
        <p:nvSpPr>
          <p:cNvPr id="15" name="Title 14">
            <a:extLst>
              <a:ext uri="{FF2B5EF4-FFF2-40B4-BE49-F238E27FC236}">
                <a16:creationId xmlns:a16="http://schemas.microsoft.com/office/drawing/2014/main" id="{0BDF307B-F7B1-4133-8E9F-D359DE9958D5}"/>
              </a:ext>
            </a:extLst>
          </p:cNvPr>
          <p:cNvSpPr>
            <a:spLocks noGrp="1"/>
          </p:cNvSpPr>
          <p:nvPr>
            <p:ph type="ctrTitle"/>
          </p:nvPr>
        </p:nvSpPr>
        <p:spPr/>
        <p:txBody>
          <a:bodyPr/>
          <a:lstStyle/>
          <a:p>
            <a:r>
              <a:rPr lang="en-US" dirty="0"/>
              <a:t>Diversity Is </a:t>
            </a:r>
            <a:br>
              <a:rPr lang="en-US" dirty="0"/>
            </a:br>
            <a:r>
              <a:rPr lang="en-US" dirty="0"/>
              <a:t> A Personal Journey</a:t>
            </a:r>
          </a:p>
        </p:txBody>
      </p:sp>
      <p:sp>
        <p:nvSpPr>
          <p:cNvPr id="16" name="Subtitle 15">
            <a:extLst>
              <a:ext uri="{FF2B5EF4-FFF2-40B4-BE49-F238E27FC236}">
                <a16:creationId xmlns:a16="http://schemas.microsoft.com/office/drawing/2014/main" id="{B077D333-34EF-490C-8D83-BAF993CE607F}"/>
              </a:ext>
            </a:extLst>
          </p:cNvPr>
          <p:cNvSpPr>
            <a:spLocks noGrp="1"/>
          </p:cNvSpPr>
          <p:nvPr>
            <p:ph type="subTitle" idx="1"/>
          </p:nvPr>
        </p:nvSpPr>
        <p:spPr>
          <a:xfrm>
            <a:off x="7859469" y="3812025"/>
            <a:ext cx="3863221" cy="898737"/>
          </a:xfrm>
        </p:spPr>
        <p:txBody>
          <a:bodyPr/>
          <a:lstStyle/>
          <a:p>
            <a:r>
              <a:rPr lang="en-US" sz="2800" dirty="0"/>
              <a:t>It Begins With You…</a:t>
            </a:r>
          </a:p>
        </p:txBody>
      </p:sp>
      <p:sp>
        <p:nvSpPr>
          <p:cNvPr id="19" name="Text Placeholder 18">
            <a:extLst>
              <a:ext uri="{FF2B5EF4-FFF2-40B4-BE49-F238E27FC236}">
                <a16:creationId xmlns:a16="http://schemas.microsoft.com/office/drawing/2014/main" id="{1A3705C0-8497-40D9-92F7-65E4BA5E4B2A}"/>
              </a:ext>
            </a:extLst>
          </p:cNvPr>
          <p:cNvSpPr>
            <a:spLocks noGrp="1"/>
          </p:cNvSpPr>
          <p:nvPr>
            <p:ph type="body" sz="quarter" idx="17"/>
          </p:nvPr>
        </p:nvSpPr>
        <p:spPr/>
        <p:txBody>
          <a:bodyPr/>
          <a:lstStyle/>
          <a:p>
            <a:r>
              <a:rPr lang="en-US" sz="2400" b="1" dirty="0">
                <a:solidFill>
                  <a:srgbClr val="FFC000"/>
                </a:solidFill>
              </a:rPr>
              <a:t>Self-Aware</a:t>
            </a:r>
          </a:p>
        </p:txBody>
      </p:sp>
      <p:pic>
        <p:nvPicPr>
          <p:cNvPr id="17" name="logo.png" descr="logo.png">
            <a:extLst>
              <a:ext uri="{FF2B5EF4-FFF2-40B4-BE49-F238E27FC236}">
                <a16:creationId xmlns:a16="http://schemas.microsoft.com/office/drawing/2014/main" id="{5EA012E3-E0CB-41DA-A523-CCD238EEC3DB}"/>
              </a:ext>
            </a:extLst>
          </p:cNvPr>
          <p:cNvPicPr>
            <a:picLocks noChangeAspect="1"/>
          </p:cNvPicPr>
          <p:nvPr/>
        </p:nvPicPr>
        <p:blipFill>
          <a:blip r:embed="rId10"/>
          <a:stretch>
            <a:fillRect/>
          </a:stretch>
        </p:blipFill>
        <p:spPr>
          <a:xfrm>
            <a:off x="85106" y="6176767"/>
            <a:ext cx="1730442" cy="535669"/>
          </a:xfrm>
          <a:prstGeom prst="rect">
            <a:avLst/>
          </a:prstGeom>
          <a:ln w="12700">
            <a:miter lim="400000"/>
          </a:ln>
        </p:spPr>
      </p:pic>
    </p:spTree>
    <p:extLst>
      <p:ext uri="{BB962C8B-B14F-4D97-AF65-F5344CB8AC3E}">
        <p14:creationId xmlns:p14="http://schemas.microsoft.com/office/powerpoint/2010/main" val="1577615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with low confidence">
            <a:extLst>
              <a:ext uri="{FF2B5EF4-FFF2-40B4-BE49-F238E27FC236}">
                <a16:creationId xmlns:a16="http://schemas.microsoft.com/office/drawing/2014/main" id="{6BB9D8A6-9D89-4B88-AE33-841AE46017F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111" r="-1" b="-1"/>
          <a:stretch/>
        </p:blipFill>
        <p:spPr>
          <a:xfrm>
            <a:off x="20" y="23760"/>
            <a:ext cx="12191980" cy="6857990"/>
          </a:xfrm>
          <a:prstGeom prst="rect">
            <a:avLst/>
          </a:prstGeom>
        </p:spPr>
      </p:pic>
      <p:pic>
        <p:nvPicPr>
          <p:cNvPr id="5" name="logo.png" descr="logo.png">
            <a:extLst>
              <a:ext uri="{FF2B5EF4-FFF2-40B4-BE49-F238E27FC236}">
                <a16:creationId xmlns:a16="http://schemas.microsoft.com/office/drawing/2014/main" id="{85FBF177-D27B-4A4C-A5D9-6FC131BBDB0D}"/>
              </a:ext>
            </a:extLst>
          </p:cNvPr>
          <p:cNvPicPr>
            <a:picLocks noChangeAspect="1"/>
          </p:cNvPicPr>
          <p:nvPr/>
        </p:nvPicPr>
        <p:blipFill>
          <a:blip r:embed="rId4"/>
          <a:stretch>
            <a:fillRect/>
          </a:stretch>
        </p:blipFill>
        <p:spPr>
          <a:xfrm>
            <a:off x="146631" y="6199397"/>
            <a:ext cx="1700994" cy="526553"/>
          </a:xfrm>
          <a:prstGeom prst="rect">
            <a:avLst/>
          </a:prstGeom>
          <a:ln w="12700">
            <a:miter lim="400000"/>
          </a:ln>
        </p:spPr>
      </p:pic>
    </p:spTree>
    <p:extLst>
      <p:ext uri="{BB962C8B-B14F-4D97-AF65-F5344CB8AC3E}">
        <p14:creationId xmlns:p14="http://schemas.microsoft.com/office/powerpoint/2010/main" val="1110138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63105-4B92-4F24-9DF6-58BB116E29FA}"/>
              </a:ext>
            </a:extLst>
          </p:cNvPr>
          <p:cNvSpPr>
            <a:spLocks noGrp="1"/>
          </p:cNvSpPr>
          <p:nvPr>
            <p:ph type="ctrTitle"/>
          </p:nvPr>
        </p:nvSpPr>
        <p:spPr bwMode="gray"/>
        <p:txBody>
          <a:bodyPr/>
          <a:lstStyle/>
          <a:p>
            <a:r>
              <a:rPr lang="en-US" dirty="0"/>
              <a:t>Embracing Diversity Begins With Being  </a:t>
            </a:r>
            <a:br>
              <a:rPr lang="en-US" dirty="0"/>
            </a:br>
            <a:r>
              <a:rPr lang="en-US" dirty="0"/>
              <a:t>Self-Aware</a:t>
            </a:r>
          </a:p>
        </p:txBody>
      </p:sp>
      <p:sp>
        <p:nvSpPr>
          <p:cNvPr id="6" name="Content Placeholder 5">
            <a:extLst>
              <a:ext uri="{FF2B5EF4-FFF2-40B4-BE49-F238E27FC236}">
                <a16:creationId xmlns:a16="http://schemas.microsoft.com/office/drawing/2014/main" id="{03161DAB-3A3E-48FC-9143-482C63BB1C02}"/>
              </a:ext>
            </a:extLst>
          </p:cNvPr>
          <p:cNvSpPr>
            <a:spLocks noGrp="1"/>
          </p:cNvSpPr>
          <p:nvPr>
            <p:ph idx="13"/>
          </p:nvPr>
        </p:nvSpPr>
        <p:spPr>
          <a:xfrm>
            <a:off x="153705" y="2851506"/>
            <a:ext cx="4971272" cy="2728844"/>
          </a:xfrm>
        </p:spPr>
        <p:txBody>
          <a:bodyPr/>
          <a:lstStyle/>
          <a:p>
            <a:pPr marL="0" indent="0">
              <a:buNone/>
            </a:pPr>
            <a:r>
              <a:rPr lang="en-US" sz="3200" b="1" noProof="1">
                <a:solidFill>
                  <a:srgbClr val="FFC000"/>
                </a:solidFill>
              </a:rPr>
              <a:t>Self-Aware </a:t>
            </a:r>
          </a:p>
          <a:p>
            <a:pPr lvl="1"/>
            <a:r>
              <a:rPr lang="en-US" sz="2400" b="1" noProof="1">
                <a:solidFill>
                  <a:schemeClr val="accent1"/>
                </a:solidFill>
              </a:rPr>
              <a:t>Continuous Self-Reflection </a:t>
            </a:r>
          </a:p>
          <a:p>
            <a:pPr lvl="1"/>
            <a:r>
              <a:rPr lang="en-US" sz="2400" b="1" noProof="1">
                <a:solidFill>
                  <a:schemeClr val="accent1"/>
                </a:solidFill>
              </a:rPr>
              <a:t>Critically Analyze </a:t>
            </a:r>
            <a:r>
              <a:rPr lang="en-US" sz="2400" b="1" u="sng" noProof="1">
                <a:solidFill>
                  <a:schemeClr val="accent1"/>
                </a:solidFill>
              </a:rPr>
              <a:t>Personal</a:t>
            </a:r>
            <a:r>
              <a:rPr lang="en-US" sz="2400" b="1" noProof="1">
                <a:solidFill>
                  <a:schemeClr val="accent1"/>
                </a:solidFill>
              </a:rPr>
              <a:t> Actions </a:t>
            </a:r>
          </a:p>
          <a:p>
            <a:pPr lvl="1"/>
            <a:r>
              <a:rPr lang="en-US" sz="2400" b="1" noProof="1">
                <a:solidFill>
                  <a:schemeClr val="accent1"/>
                </a:solidFill>
              </a:rPr>
              <a:t>Pursue </a:t>
            </a:r>
            <a:r>
              <a:rPr lang="en-US" sz="2400" b="1" u="sng" noProof="1">
                <a:solidFill>
                  <a:schemeClr val="accent1"/>
                </a:solidFill>
              </a:rPr>
              <a:t>Personal</a:t>
            </a:r>
            <a:r>
              <a:rPr lang="en-US" sz="2400" b="1" noProof="1">
                <a:solidFill>
                  <a:schemeClr val="accent1"/>
                </a:solidFill>
              </a:rPr>
              <a:t> Development </a:t>
            </a:r>
          </a:p>
          <a:p>
            <a:pPr lvl="1"/>
            <a:r>
              <a:rPr lang="en-US" sz="2400" b="1" noProof="1">
                <a:solidFill>
                  <a:schemeClr val="accent1"/>
                </a:solidFill>
              </a:rPr>
              <a:t>Maintain </a:t>
            </a:r>
            <a:r>
              <a:rPr lang="en-US" sz="2400" b="1" u="sng" noProof="1">
                <a:solidFill>
                  <a:schemeClr val="accent1"/>
                </a:solidFill>
              </a:rPr>
              <a:t>Personal</a:t>
            </a:r>
            <a:r>
              <a:rPr lang="en-US" sz="2400" b="1" noProof="1">
                <a:solidFill>
                  <a:schemeClr val="accent1"/>
                </a:solidFill>
              </a:rPr>
              <a:t> Accountability </a:t>
            </a:r>
          </a:p>
        </p:txBody>
      </p:sp>
      <p:sp>
        <p:nvSpPr>
          <p:cNvPr id="25" name="Slide Number Placeholder 24">
            <a:extLst>
              <a:ext uri="{FF2B5EF4-FFF2-40B4-BE49-F238E27FC236}">
                <a16:creationId xmlns:a16="http://schemas.microsoft.com/office/drawing/2014/main" id="{247BA36B-90FB-47C0-BAF0-6F1E2FA5C763}"/>
              </a:ext>
            </a:extLst>
          </p:cNvPr>
          <p:cNvSpPr>
            <a:spLocks noGrp="1"/>
          </p:cNvSpPr>
          <p:nvPr>
            <p:ph type="sldNum" sz="quarter" idx="15"/>
          </p:nvPr>
        </p:nvSpPr>
        <p:spPr/>
        <p:txBody>
          <a:bodyPr/>
          <a:lstStyle/>
          <a:p>
            <a:fld id="{B67B645E-C5E5-4727-B977-D372A0AA71D9}" type="slidenum">
              <a:rPr lang="en-US" smtClean="0"/>
              <a:pPr/>
              <a:t>8</a:t>
            </a:fld>
            <a:endParaRPr lang="en-US" dirty="0"/>
          </a:p>
        </p:txBody>
      </p:sp>
      <p:pic>
        <p:nvPicPr>
          <p:cNvPr id="8" name="Picture Placeholder 7">
            <a:extLst>
              <a:ext uri="{FF2B5EF4-FFF2-40B4-BE49-F238E27FC236}">
                <a16:creationId xmlns:a16="http://schemas.microsoft.com/office/drawing/2014/main" id="{10F2B9F2-CF6C-44DC-93AC-26E594BD9F6E}"/>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l="17283" r="17283"/>
          <a:stretch>
            <a:fillRect/>
          </a:stretch>
        </p:blipFill>
        <p:spPr>
          <a:xfrm>
            <a:off x="4276203" y="60949"/>
            <a:ext cx="3704015" cy="3949941"/>
          </a:xfrm>
        </p:spPr>
      </p:pic>
      <p:sp>
        <p:nvSpPr>
          <p:cNvPr id="18" name="Subtitle 17">
            <a:extLst>
              <a:ext uri="{FF2B5EF4-FFF2-40B4-BE49-F238E27FC236}">
                <a16:creationId xmlns:a16="http://schemas.microsoft.com/office/drawing/2014/main" id="{F2D19494-5ACF-44A6-BCF1-8926752D13D7}"/>
              </a:ext>
            </a:extLst>
          </p:cNvPr>
          <p:cNvSpPr>
            <a:spLocks noGrp="1"/>
          </p:cNvSpPr>
          <p:nvPr>
            <p:ph type="subTitle" idx="1"/>
          </p:nvPr>
        </p:nvSpPr>
        <p:spPr/>
        <p:txBody>
          <a:bodyPr/>
          <a:lstStyle/>
          <a:p>
            <a:r>
              <a:rPr lang="en-US" dirty="0"/>
              <a:t>Recognition of who I am and who I want to be…</a:t>
            </a:r>
          </a:p>
        </p:txBody>
      </p:sp>
      <p:pic>
        <p:nvPicPr>
          <p:cNvPr id="7" name="logo.png" descr="logo.png">
            <a:extLst>
              <a:ext uri="{FF2B5EF4-FFF2-40B4-BE49-F238E27FC236}">
                <a16:creationId xmlns:a16="http://schemas.microsoft.com/office/drawing/2014/main" id="{954814C6-1343-4FCB-925D-04E40B26D5C6}"/>
              </a:ext>
            </a:extLst>
          </p:cNvPr>
          <p:cNvPicPr>
            <a:picLocks noChangeAspect="1"/>
          </p:cNvPicPr>
          <p:nvPr/>
        </p:nvPicPr>
        <p:blipFill>
          <a:blip r:embed="rId5"/>
          <a:stretch>
            <a:fillRect/>
          </a:stretch>
        </p:blipFill>
        <p:spPr>
          <a:xfrm>
            <a:off x="153705" y="6246905"/>
            <a:ext cx="1789044" cy="553810"/>
          </a:xfrm>
          <a:prstGeom prst="rect">
            <a:avLst/>
          </a:prstGeom>
          <a:ln w="12700">
            <a:miter lim="400000"/>
          </a:ln>
        </p:spPr>
      </p:pic>
    </p:spTree>
    <p:extLst>
      <p:ext uri="{BB962C8B-B14F-4D97-AF65-F5344CB8AC3E}">
        <p14:creationId xmlns:p14="http://schemas.microsoft.com/office/powerpoint/2010/main" val="212272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F13944C-3FE3-4B57-9909-19687AA26AC9}"/>
              </a:ext>
            </a:extLst>
          </p:cNvPr>
          <p:cNvSpPr txBox="1">
            <a:spLocks/>
          </p:cNvSpPr>
          <p:nvPr/>
        </p:nvSpPr>
        <p:spPr>
          <a:xfrm>
            <a:off x="1524003" y="1223925"/>
            <a:ext cx="9144000" cy="27350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ctr"/>
            <a:br>
              <a:rPr lang="en-US" sz="6100" dirty="0">
                <a:solidFill>
                  <a:schemeClr val="tx1"/>
                </a:solidFill>
              </a:rPr>
            </a:br>
            <a:r>
              <a:rPr lang="en-US" sz="6000" dirty="0">
                <a:solidFill>
                  <a:schemeClr val="accent1"/>
                </a:solidFill>
              </a:rPr>
              <a:t>Sometimes we don’t realize the bigotry or fear within us</a:t>
            </a:r>
          </a:p>
        </p:txBody>
      </p:sp>
      <p:pic>
        <p:nvPicPr>
          <p:cNvPr id="5" name="logo.png" descr="logo.png">
            <a:extLst>
              <a:ext uri="{FF2B5EF4-FFF2-40B4-BE49-F238E27FC236}">
                <a16:creationId xmlns:a16="http://schemas.microsoft.com/office/drawing/2014/main" id="{F683E8EC-F932-4DA6-ABEB-06458A074AC9}"/>
              </a:ext>
            </a:extLst>
          </p:cNvPr>
          <p:cNvPicPr>
            <a:picLocks noChangeAspect="1"/>
          </p:cNvPicPr>
          <p:nvPr/>
        </p:nvPicPr>
        <p:blipFill>
          <a:blip r:embed="rId2"/>
          <a:stretch>
            <a:fillRect/>
          </a:stretch>
        </p:blipFill>
        <p:spPr>
          <a:xfrm>
            <a:off x="161803" y="6394648"/>
            <a:ext cx="1496827" cy="463352"/>
          </a:xfrm>
          <a:prstGeom prst="rect">
            <a:avLst/>
          </a:prstGeom>
          <a:ln w="12700">
            <a:miter lim="400000"/>
          </a:ln>
        </p:spPr>
      </p:pic>
    </p:spTree>
    <p:extLst>
      <p:ext uri="{BB962C8B-B14F-4D97-AF65-F5344CB8AC3E}">
        <p14:creationId xmlns:p14="http://schemas.microsoft.com/office/powerpoint/2010/main" val="751087255"/>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2.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247F30-5811-40C0-99EC-CF53200590B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1532</TotalTime>
  <Words>1417</Words>
  <Application>Microsoft Office PowerPoint</Application>
  <PresentationFormat>Widescreen</PresentationFormat>
  <Paragraphs>234</Paragraphs>
  <Slides>45</Slides>
  <Notes>9</Notes>
  <HiddenSlides>0</HiddenSlides>
  <MMClips>3</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Abadi Extra Light</vt:lpstr>
      <vt:lpstr>Arial</vt:lpstr>
      <vt:lpstr>Calibri</vt:lpstr>
      <vt:lpstr>Corbel</vt:lpstr>
      <vt:lpstr>inherit</vt:lpstr>
      <vt:lpstr>Palatino</vt:lpstr>
      <vt:lpstr>Palatino Linotype</vt:lpstr>
      <vt:lpstr>Roboto</vt:lpstr>
      <vt:lpstr>Wingdings</vt:lpstr>
      <vt:lpstr>Office Theme</vt:lpstr>
      <vt:lpstr>DIVERSITY… It’s  Personal</vt:lpstr>
      <vt:lpstr>How do you define diversity?</vt:lpstr>
      <vt:lpstr>PowerPoint Presentation</vt:lpstr>
      <vt:lpstr>PowerPoint Presentation</vt:lpstr>
      <vt:lpstr>The Coca-Cola Company Diversity Story</vt:lpstr>
      <vt:lpstr>Diversity Is   A Personal Journey</vt:lpstr>
      <vt:lpstr>PowerPoint Presentation</vt:lpstr>
      <vt:lpstr>Embracing Diversity Begins With Being   Self-Aware</vt:lpstr>
      <vt:lpstr>PowerPoint Presentation</vt:lpstr>
      <vt:lpstr>PowerPoint Presentation</vt:lpstr>
      <vt:lpstr>PowerPoint Presentation</vt:lpstr>
      <vt:lpstr> How do your values, beliefs, judgment, personal motivation and driving passion impact and influence others? </vt:lpstr>
      <vt:lpstr>PowerPoint Presentation</vt:lpstr>
      <vt:lpstr>PowerPoint Presentation</vt:lpstr>
      <vt:lpstr>Candid Conversations</vt:lpstr>
      <vt:lpstr>PowerPoint Presentation</vt:lpstr>
      <vt:lpstr>PowerPoint Presentation</vt:lpstr>
      <vt:lpstr>PowerPoint Presentation</vt:lpstr>
      <vt:lpstr>PowerPoint Presentation</vt:lpstr>
      <vt:lpstr> </vt:lpstr>
      <vt:lpstr>FEAR</vt:lpstr>
      <vt:lpstr>PowerPoint Presentation</vt:lpstr>
      <vt:lpstr>PowerPoint Presentation</vt:lpstr>
      <vt:lpstr>Commitment</vt:lpstr>
      <vt:lpstr>When Commitment is Personal</vt:lpstr>
      <vt:lpstr>PowerPoint Presentation</vt:lpstr>
      <vt:lpstr>BLAH  BLAH  BLAH…</vt:lpstr>
      <vt:lpstr>The Problem</vt:lpstr>
      <vt:lpstr>Commitment is Action</vt:lpstr>
      <vt:lpstr>PowerPoint Presentation</vt:lpstr>
      <vt:lpstr>PowerPoint Presentation</vt:lpstr>
      <vt:lpstr>                                       Develop Real Succession Planning</vt:lpstr>
      <vt:lpstr>PowerPoint Presentation</vt:lpstr>
      <vt:lpstr>DIVERSITY</vt:lpstr>
      <vt:lpstr>Champions </vt:lpstr>
      <vt:lpstr>When Commitment is personal</vt:lpstr>
      <vt:lpstr>He who passively accepts evil is as much involved in it as he who helps to perpetrate it.  He who accepts evil without protesting  against  it  is really cooperating with it. Dr. Martin  Luther  King,  Jr. </vt:lpstr>
      <vt:lpstr>PowerPoint Presentation</vt:lpstr>
      <vt:lpstr>PowerPoint Presentation</vt:lpstr>
      <vt:lpstr>PowerPoint Presentation</vt:lpstr>
      <vt:lpstr>PowerPoint Presentation</vt:lpstr>
      <vt:lpstr>PowerPoint Presentation</vt:lpstr>
      <vt:lpstr>Let’s      Talk</vt:lpstr>
      <vt:lpstr>PowerPoint Presentation</vt:lpstr>
      <vt:lpstr>Thoughtful Research and 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It’s  Personal</dc:title>
  <dc:creator>Cassandra Chandler</dc:creator>
  <cp:lastModifiedBy>Kathryn Thompson</cp:lastModifiedBy>
  <cp:revision>92</cp:revision>
  <dcterms:created xsi:type="dcterms:W3CDTF">2021-01-19T20:28:21Z</dcterms:created>
  <dcterms:modified xsi:type="dcterms:W3CDTF">2021-02-24T22:40:28Z</dcterms:modified>
</cp:coreProperties>
</file>